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0" r:id="rId2"/>
    <p:sldId id="264" r:id="rId3"/>
    <p:sldId id="271" r:id="rId4"/>
    <p:sldId id="272" r:id="rId5"/>
    <p:sldId id="256" r:id="rId6"/>
    <p:sldId id="274" r:id="rId7"/>
    <p:sldId id="275" r:id="rId8"/>
    <p:sldId id="266" r:id="rId9"/>
    <p:sldId id="276" r:id="rId10"/>
    <p:sldId id="283" r:id="rId11"/>
    <p:sldId id="284" r:id="rId12"/>
    <p:sldId id="277" r:id="rId13"/>
    <p:sldId id="278" r:id="rId14"/>
    <p:sldId id="279" r:id="rId15"/>
    <p:sldId id="280" r:id="rId16"/>
    <p:sldId id="281" r:id="rId17"/>
    <p:sldId id="286" r:id="rId18"/>
    <p:sldId id="282" r:id="rId19"/>
    <p:sldId id="28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0000"/>
    <a:srgbClr val="BD6D03"/>
    <a:srgbClr val="BE2A02"/>
    <a:srgbClr val="990000"/>
    <a:srgbClr val="7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89" d="100"/>
          <a:sy n="89" d="100"/>
        </p:scale>
        <p:origin x="121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D586EB-96CE-46F2-8B67-800D395DE9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5F62A43-C4FD-4135-9AB7-EB107E7D1940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9E27EF3-0D1A-49B8-8704-54D620EAC09A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8E1E168-D119-434F-B454-31629E4C5967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E9D0E72-E034-4E9B-BA2E-7A588ED32CD5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4403D34-102B-48C7-9ECB-82F5D048DCBD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05ED4B1-DF6E-44F5-A963-112D17E68B36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05ED4B1-DF6E-44F5-A963-112D17E68B36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6077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CB3CA06-0FFA-478E-B5CF-EA3EC42718BF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05ED4B1-DF6E-44F5-A963-112D17E68B36}" type="slidenum">
              <a:rPr lang="en-US" altLang="en-US" sz="1200"/>
              <a:pPr eaLnBrk="1" hangingPunct="1"/>
              <a:t>19</a:t>
            </a:fld>
            <a:endParaRPr lang="en-US" altLang="en-US" sz="120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431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E7E91B4-2269-4300-9012-ECE2EAD93581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79EAF9E-7BE9-4090-BF9B-B70930891A28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FBD4115-AE2F-4951-85B5-2F2A731BCBFB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978D5EB-D097-46C1-8308-7D6B6AC3C040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4DEA4B1-0F62-477C-A9BA-A779A1C2FB36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E5574EE-1051-44C1-B0B9-08F54078B7E9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C5E3C41-DF77-40CE-9519-0D67F7ED897C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66690E7-06AD-4402-B5FF-FEEC8D4C86AE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E8E475-B353-4B1E-A44B-21159A0038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865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CEB1BE-3AAE-46B3-9531-1CA473F61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6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E4253-50B2-4C05-9D44-593B44A83C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50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8BAA0C-316C-475C-9BA8-8F57E53EF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50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4C5CE-8FB7-4614-94A6-0815D5E584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349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22C40-BCA4-41D1-967E-FCF4BBF181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67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1051A-43ED-4225-BD57-827EE62994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31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E5F74A-3545-4EEA-8080-5D2A75487A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32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691A3-6B73-45B5-B6EA-A6A976C41D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403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4959AD-B237-4347-A74F-220026A582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06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98F8B1-CC83-4DEC-86ED-D3EB83383F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22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6D0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4240DA3-BBD3-470A-A20B-F5FE275730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57200" y="762000"/>
            <a:ext cx="8258175" cy="403187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274320" tIns="182880" rIns="182880" bIns="365760">
            <a:spAutoFit/>
          </a:bodyPr>
          <a:lstStyle/>
          <a:p>
            <a:pPr indent="-365125" algn="ctr">
              <a:spcAft>
                <a:spcPts val="1200"/>
              </a:spcAft>
              <a:tabLst>
                <a:tab pos="457200" algn="l"/>
                <a:tab pos="549275" algn="l"/>
                <a:tab pos="914400" algn="l"/>
                <a:tab pos="13716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/>
            </a:pPr>
            <a:r>
              <a:rPr lang="en-US" sz="3600" b="1" i="1" dirty="0">
                <a:latin typeface="Arial" charset="0"/>
                <a:cs typeface="Times New Roman" pitchFamily="18" charset="0"/>
              </a:rPr>
              <a:t>Announcements</a:t>
            </a:r>
          </a:p>
          <a:p>
            <a:pPr marL="365125" indent="-365125">
              <a:buFontTx/>
              <a:buAutoNum type="arabicPeriod"/>
              <a:tabLst>
                <a:tab pos="5715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/>
            </a:pPr>
            <a:r>
              <a:rPr lang="en-US" sz="2800" b="1" dirty="0">
                <a:latin typeface="Arial" charset="0"/>
                <a:cs typeface="Times New Roman" pitchFamily="18" charset="0"/>
              </a:rPr>
              <a:t>Open Office hours: </a:t>
            </a:r>
          </a:p>
          <a:p>
            <a:pPr marL="571500">
              <a:tabLst>
                <a:tab pos="114300" algn="l"/>
                <a:tab pos="685800" algn="l"/>
                <a:tab pos="914400" algn="l"/>
                <a:tab pos="13716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/>
            </a:pPr>
            <a:r>
              <a:rPr lang="en-US" sz="2800" dirty="0">
                <a:latin typeface="Arial" charset="0"/>
                <a:cs typeface="Times New Roman" pitchFamily="18" charset="0"/>
              </a:rPr>
              <a:t>Tuesdays 1-2 &amp; Thursdays 9:30-10:30</a:t>
            </a:r>
          </a:p>
          <a:p>
            <a:pPr marL="571500">
              <a:spcAft>
                <a:spcPts val="1200"/>
              </a:spcAft>
              <a:tabLst>
                <a:tab pos="114300" algn="l"/>
                <a:tab pos="914400" algn="l"/>
                <a:tab pos="1200150" algn="l"/>
                <a:tab pos="13716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/>
            </a:pPr>
            <a:r>
              <a:rPr lang="en-US" sz="2800" dirty="0">
                <a:latin typeface="Arial" charset="0"/>
                <a:cs typeface="Times New Roman" pitchFamily="18" charset="0"/>
              </a:rPr>
              <a:t>8112D Social Sciences</a:t>
            </a:r>
          </a:p>
          <a:p>
            <a:pPr marL="422275" indent="-787400">
              <a:spcAft>
                <a:spcPts val="1200"/>
              </a:spcAft>
              <a:tabLst>
                <a:tab pos="114300" algn="l"/>
                <a:tab pos="549275" algn="l"/>
                <a:tab pos="914400" algn="l"/>
                <a:tab pos="13716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/>
            </a:pPr>
            <a:r>
              <a:rPr lang="en-US" sz="2800" b="1" dirty="0">
                <a:latin typeface="Arial" charset="0"/>
                <a:cs typeface="Times New Roman" pitchFamily="18" charset="0"/>
              </a:rPr>
              <a:t>2. Course website: </a:t>
            </a:r>
            <a:r>
              <a:rPr lang="en-US" sz="20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http://www.ssc.wisc.edu/~wright/Sociology-125-2017.htm</a:t>
            </a:r>
          </a:p>
          <a:p>
            <a:pPr marL="422275" indent="-787400">
              <a:spcAft>
                <a:spcPts val="1200"/>
              </a:spcAft>
              <a:tabLst>
                <a:tab pos="114300" algn="l"/>
                <a:tab pos="549275" algn="l"/>
                <a:tab pos="914400" algn="l"/>
                <a:tab pos="13716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/>
            </a:pPr>
            <a:endParaRPr lang="en-US" sz="2800" b="1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985011"/>
              </p:ext>
            </p:extLst>
          </p:nvPr>
        </p:nvGraphicFramePr>
        <p:xfrm>
          <a:off x="1143000" y="609600"/>
          <a:ext cx="7086600" cy="5257795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8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3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69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Rank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(2008)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effectLst/>
                        <a:latin typeface="Cambria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Gross Domestic Product</a:t>
                      </a:r>
                      <a:br>
                        <a:rPr lang="en-US" sz="2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2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(billions of U.S. dollars, 2008)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2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United States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$15,685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2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China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8,227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2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Japan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5,694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2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Germany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3,401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2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France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2,609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2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United Kingdom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2,441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2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Brazil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2,396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62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alpha val="7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Top 10 U.S. Corporations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alpha val="7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2,225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alpha val="7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2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Russia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2,022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2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Italy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2,014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62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India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1,825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62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Canada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1,819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62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28600" y="457200"/>
            <a:ext cx="8610600" cy="5078313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 algn="ctr">
              <a:spcBef>
                <a:spcPts val="1200"/>
              </a:spcBef>
              <a:defRPr/>
            </a:pPr>
            <a:endParaRPr lang="en-US" sz="1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685800" algn="ctr">
              <a:spcBef>
                <a:spcPts val="1200"/>
              </a:spcBef>
              <a:defRPr/>
            </a:pP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kind of capitalism?</a:t>
            </a:r>
          </a:p>
          <a:p>
            <a:pPr>
              <a:defRPr/>
            </a:pPr>
            <a:endParaRPr lang="en-US" sz="32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3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U.S. Capitalism = HYPER-CAPITALISM</a:t>
            </a:r>
          </a:p>
          <a:p>
            <a:pPr>
              <a:defRPr/>
            </a:pPr>
            <a:endParaRPr lang="en-US" sz="32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00050">
              <a:buFont typeface="Wingdings" pitchFamily="2" charset="2"/>
              <a:buChar char="v"/>
              <a:tabLst>
                <a:tab pos="685800" algn="l"/>
              </a:tabLst>
              <a:defRPr/>
            </a:pPr>
            <a:r>
              <a:rPr lang="en-US" sz="3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powerful gigantic corporations</a:t>
            </a:r>
          </a:p>
          <a:p>
            <a:pPr marL="400050">
              <a:buFont typeface="Wingdings" pitchFamily="2" charset="2"/>
              <a:buChar char="v"/>
              <a:tabLst>
                <a:tab pos="685800" algn="l"/>
              </a:tabLst>
              <a:defRPr/>
            </a:pPr>
            <a:r>
              <a:rPr lang="en-US" sz="3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weak unions</a:t>
            </a:r>
          </a:p>
          <a:p>
            <a:pPr marL="400050">
              <a:buFont typeface="Wingdings" pitchFamily="2" charset="2"/>
              <a:buChar char="v"/>
              <a:tabLst>
                <a:tab pos="685800" algn="l"/>
              </a:tabLst>
              <a:defRPr/>
            </a:pPr>
            <a:r>
              <a:rPr lang="en-US" sz="3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relatively weak public regulation of markets</a:t>
            </a:r>
          </a:p>
          <a:p>
            <a:pPr marL="400050">
              <a:buFont typeface="Wingdings" pitchFamily="2" charset="2"/>
              <a:buChar char="v"/>
              <a:tabLst>
                <a:tab pos="685800" algn="l"/>
              </a:tabLst>
              <a:defRPr/>
            </a:pPr>
            <a:r>
              <a:rPr lang="en-US" sz="3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very low taxation</a:t>
            </a:r>
          </a:p>
          <a:p>
            <a:pPr marL="685800" indent="-685800" algn="ctr">
              <a:defRPr/>
            </a:pPr>
            <a:endParaRPr lang="en-US" sz="40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04800" y="457200"/>
            <a:ext cx="8610600" cy="6186309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85800" indent="-685800" algn="ctr">
              <a:spcAft>
                <a:spcPts val="1200"/>
              </a:spcAft>
              <a:defRPr/>
            </a:pP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Economic Inequality</a:t>
            </a:r>
          </a:p>
          <a:p>
            <a:pPr marL="2228850" indent="-2228850">
              <a:spcAft>
                <a:spcPts val="600"/>
              </a:spcAft>
              <a:defRPr/>
            </a:pPr>
            <a:r>
              <a:rPr lang="en-US" sz="36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theme</a:t>
            </a:r>
            <a:r>
              <a:rPr lang="en-US" sz="3600" dirty="0">
                <a:solidFill>
                  <a:schemeClr val="accent3"/>
                </a:solidFill>
              </a:rPr>
              <a:t>: </a:t>
            </a:r>
          </a:p>
          <a:p>
            <a:pPr marL="914400">
              <a:spcAft>
                <a:spcPts val="600"/>
              </a:spcAft>
              <a:defRPr/>
            </a:pPr>
            <a:r>
              <a:rPr lang="en-US" sz="2800" dirty="0">
                <a:solidFill>
                  <a:schemeClr val="accent3"/>
                </a:solidFill>
              </a:rPr>
              <a:t>The US has the highest levels of economic inequality and poverty of all developed economies.</a:t>
            </a:r>
          </a:p>
          <a:p>
            <a:pPr marL="1828800" indent="-1828800">
              <a:defRPr/>
            </a:pPr>
            <a:r>
              <a:rPr lang="en-US" sz="3600" dirty="0">
                <a:solidFill>
                  <a:schemeClr val="accent3"/>
                </a:solidFill>
              </a:rPr>
              <a:t>Consequences:</a:t>
            </a:r>
          </a:p>
          <a:p>
            <a:pPr marL="571500" indent="-285750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/>
                </a:solidFill>
              </a:rPr>
              <a:t>Around 23% of children are poor in the US, compared to 5-15% in other rich countries.</a:t>
            </a:r>
          </a:p>
          <a:p>
            <a:pPr marL="571500" indent="-285750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/>
                </a:solidFill>
              </a:rPr>
              <a:t>Richest 1% of households have 114 times more wealth than the median household</a:t>
            </a:r>
          </a:p>
          <a:p>
            <a:pPr marL="571500" indent="-285750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3"/>
                </a:solidFill>
              </a:rPr>
              <a:t>Things have gotten much more unequal in the past three decades</a:t>
            </a:r>
          </a:p>
          <a:p>
            <a:pPr marL="571500" indent="-285750">
              <a:buFont typeface="Arial" pitchFamily="34" charset="0"/>
              <a:buChar char="•"/>
              <a:defRPr/>
            </a:pPr>
            <a:endParaRPr lang="en-US" sz="40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85800" y="457200"/>
            <a:ext cx="7772400" cy="5586413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 algn="ctr">
              <a:spcAft>
                <a:spcPts val="600"/>
              </a:spcAft>
              <a:defRPr/>
            </a:pP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Political Institutions</a:t>
            </a:r>
          </a:p>
          <a:p>
            <a:pPr marL="57150" indent="-57150">
              <a:defRPr/>
            </a:pPr>
            <a:r>
              <a:rPr lang="en-US" sz="3600" dirty="0">
                <a:solidFill>
                  <a:schemeClr val="accent3"/>
                </a:solidFill>
              </a:rPr>
              <a:t>The U.S. has a democratic form of government, but it is a relatively thin democracy</a:t>
            </a:r>
          </a:p>
          <a:p>
            <a:pPr marL="57150" indent="-57150">
              <a:defRPr/>
            </a:pPr>
            <a:endParaRPr lang="en-US" sz="3600" dirty="0">
              <a:solidFill>
                <a:schemeClr val="accent3"/>
              </a:solidFill>
            </a:endParaRPr>
          </a:p>
          <a:p>
            <a:pPr marL="2228850" indent="-2228850">
              <a:defRPr/>
            </a:pPr>
            <a:r>
              <a:rPr lang="en-US" sz="3600" dirty="0">
                <a:solidFill>
                  <a:schemeClr val="accent3"/>
                </a:solidFill>
              </a:rPr>
              <a:t>Key theme: </a:t>
            </a:r>
          </a:p>
          <a:p>
            <a:pPr marL="857250">
              <a:defRPr/>
            </a:pPr>
            <a:r>
              <a:rPr lang="en-US" sz="2800" dirty="0">
                <a:solidFill>
                  <a:schemeClr val="accent3"/>
                </a:solidFill>
              </a:rPr>
              <a:t>As a society we spend more on political competition than any other, and yet this yields only a thin form of democracy. Why</a:t>
            </a:r>
            <a:r>
              <a:rPr lang="en-US" sz="3600" dirty="0">
                <a:solidFill>
                  <a:schemeClr val="accent3"/>
                </a:solidFill>
              </a:rPr>
              <a:t>?</a:t>
            </a:r>
          </a:p>
          <a:p>
            <a:pPr marL="571500" indent="-285750">
              <a:buFont typeface="Arial" pitchFamily="34" charset="0"/>
              <a:buChar char="•"/>
              <a:defRPr/>
            </a:pPr>
            <a:endParaRPr lang="en-US" sz="40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85800" y="838200"/>
            <a:ext cx="7772400" cy="4462463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 algn="ctr">
              <a:defRPr/>
            </a:pP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The Military and Global Power</a:t>
            </a:r>
          </a:p>
          <a:p>
            <a:pPr marL="685800" indent="-685800">
              <a:defRPr/>
            </a:pPr>
            <a:endParaRPr lang="en-US" sz="4000" dirty="0">
              <a:solidFill>
                <a:schemeClr val="accent3"/>
              </a:solidFill>
            </a:endParaRPr>
          </a:p>
          <a:p>
            <a:pPr marL="285750">
              <a:defRPr/>
            </a:pPr>
            <a:r>
              <a:rPr lang="en-US" sz="3600" dirty="0">
                <a:solidFill>
                  <a:schemeClr val="accent3"/>
                </a:solidFill>
              </a:rPr>
              <a:t>Key Theme:</a:t>
            </a:r>
          </a:p>
          <a:p>
            <a:pPr marL="971550">
              <a:defRPr/>
            </a:pPr>
            <a:r>
              <a:rPr lang="en-US" sz="2800" dirty="0">
                <a:solidFill>
                  <a:schemeClr val="accent3"/>
                </a:solidFill>
              </a:rPr>
              <a:t>The United States is a relatively militaristic society and has generally adopted a militarily aggressive policy internationally. The U.S. has intervened militarily in more countries since WWII than any other nation.</a:t>
            </a:r>
          </a:p>
          <a:p>
            <a:pPr marL="971550">
              <a:defRPr/>
            </a:pPr>
            <a:endParaRPr lang="en-US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200" y="1295400"/>
            <a:ext cx="7467600" cy="3200400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 algn="ctr">
              <a:spcAft>
                <a:spcPts val="1200"/>
              </a:spcAft>
              <a:defRPr/>
            </a:pP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Gender</a:t>
            </a:r>
          </a:p>
          <a:p>
            <a:pPr marL="285750">
              <a:defRPr/>
            </a:pPr>
            <a:r>
              <a:rPr lang="en-US" sz="3600" dirty="0">
                <a:solidFill>
                  <a:schemeClr val="accent3"/>
                </a:solidFill>
              </a:rPr>
              <a:t>Key theme: </a:t>
            </a:r>
          </a:p>
          <a:p>
            <a:pPr marL="1257300">
              <a:defRPr/>
            </a:pPr>
            <a:r>
              <a:rPr lang="en-US" sz="2800" dirty="0">
                <a:solidFill>
                  <a:schemeClr val="accent3"/>
                </a:solidFill>
              </a:rPr>
              <a:t>We are living in the midst of the most dynamic and rapid transformation of gender relations in human history.</a:t>
            </a:r>
          </a:p>
          <a:p>
            <a:pPr marL="1257300">
              <a:defRPr/>
            </a:pPr>
            <a:endParaRPr lang="en-US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200" y="1219200"/>
            <a:ext cx="7467600" cy="3570288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 algn="ctr">
              <a:spcAft>
                <a:spcPts val="1200"/>
              </a:spcAft>
              <a:defRPr/>
            </a:pP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Social Cleavage: Race</a:t>
            </a:r>
          </a:p>
          <a:p>
            <a:pPr marL="285750">
              <a:defRPr/>
            </a:pPr>
            <a:r>
              <a:rPr lang="en-US" sz="3600" dirty="0">
                <a:solidFill>
                  <a:schemeClr val="accent3"/>
                </a:solidFill>
              </a:rPr>
              <a:t>Key theme: </a:t>
            </a:r>
          </a:p>
          <a:p>
            <a:pPr marL="1257300">
              <a:defRPr/>
            </a:pPr>
            <a:r>
              <a:rPr lang="en-US" sz="2800" dirty="0">
                <a:solidFill>
                  <a:schemeClr val="bg1"/>
                </a:solidFill>
              </a:rPr>
              <a:t>Racial inequality and racial cleavage remains a deep and serious reality of American life in spite of the very real progress in the last half century. </a:t>
            </a:r>
          </a:p>
          <a:p>
            <a:pPr marL="1257300">
              <a:defRPr/>
            </a:pPr>
            <a:endParaRPr lang="en-US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14400" y="990600"/>
            <a:ext cx="7467600" cy="4862870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 algn="ctr">
              <a:spcAft>
                <a:spcPts val="1200"/>
              </a:spcAft>
              <a:defRPr/>
            </a:pP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Immigration</a:t>
            </a:r>
          </a:p>
          <a:p>
            <a:pPr marL="285750">
              <a:defRPr/>
            </a:pPr>
            <a:r>
              <a:rPr lang="en-US" sz="3600" dirty="0">
                <a:solidFill>
                  <a:schemeClr val="accent3"/>
                </a:solidFill>
              </a:rPr>
              <a:t>Key theme: </a:t>
            </a:r>
          </a:p>
          <a:p>
            <a:pPr marL="1257300">
              <a:defRPr/>
            </a:pPr>
            <a:r>
              <a:rPr lang="en-US" sz="2800" dirty="0">
                <a:solidFill>
                  <a:schemeClr val="bg1"/>
                </a:solidFill>
              </a:rPr>
              <a:t>A cliché: We are a nation of immigrants. Periodically throughout our history there has been what are called “nativist” backlashes against immigrants. In the 19</a:t>
            </a:r>
            <a:r>
              <a:rPr lang="en-US" sz="2800" baseline="30000" dirty="0">
                <a:solidFill>
                  <a:schemeClr val="bg1"/>
                </a:solidFill>
              </a:rPr>
              <a:t>th</a:t>
            </a:r>
            <a:r>
              <a:rPr lang="en-US" sz="2800" dirty="0">
                <a:solidFill>
                  <a:schemeClr val="bg1"/>
                </a:solidFill>
              </a:rPr>
              <a:t> century, against the Irish. In the early 20</a:t>
            </a:r>
            <a:r>
              <a:rPr lang="en-US" sz="2800" baseline="30000" dirty="0">
                <a:solidFill>
                  <a:schemeClr val="bg1"/>
                </a:solidFill>
              </a:rPr>
              <a:t>th</a:t>
            </a:r>
            <a:r>
              <a:rPr lang="en-US" sz="2800" dirty="0">
                <a:solidFill>
                  <a:schemeClr val="bg1"/>
                </a:solidFill>
              </a:rPr>
              <a:t> century against Eastern and Southern Europeans. Now, against Hispanics.</a:t>
            </a:r>
          </a:p>
          <a:p>
            <a:pPr marL="1257300">
              <a:defRPr/>
            </a:pPr>
            <a:endParaRPr lang="en-US" sz="28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311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457200"/>
            <a:ext cx="8077200" cy="5432425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 algn="ctr">
              <a:spcAft>
                <a:spcPts val="1200"/>
              </a:spcAft>
              <a:defRPr/>
            </a:pP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Culture</a:t>
            </a:r>
          </a:p>
          <a:p>
            <a:pPr marL="342900" indent="-171450">
              <a:defRPr/>
            </a:pPr>
            <a:r>
              <a:rPr lang="en-US" sz="3200" dirty="0">
                <a:solidFill>
                  <a:schemeClr val="accent3"/>
                </a:solidFill>
              </a:rPr>
              <a:t>Culture = shared patterns of beliefs and values</a:t>
            </a:r>
          </a:p>
          <a:p>
            <a:pPr marL="342900">
              <a:defRPr/>
            </a:pPr>
            <a:endParaRPr lang="en-US" sz="2800" dirty="0">
              <a:solidFill>
                <a:schemeClr val="accent3"/>
              </a:solidFill>
            </a:endParaRPr>
          </a:p>
          <a:p>
            <a:pPr marL="342900">
              <a:spcAft>
                <a:spcPts val="600"/>
              </a:spcAft>
              <a:defRPr/>
            </a:pPr>
            <a:r>
              <a:rPr lang="en-US" sz="3600" dirty="0">
                <a:solidFill>
                  <a:schemeClr val="accent3"/>
                </a:solidFill>
              </a:rPr>
              <a:t>Important aspects of U.S. Culture:</a:t>
            </a:r>
          </a:p>
          <a:p>
            <a:pPr marL="1257300" indent="-457200">
              <a:buFont typeface="Wingdings" pitchFamily="2" charset="2"/>
              <a:buChar char="v"/>
              <a:tabLst>
                <a:tab pos="685800" algn="l"/>
                <a:tab pos="1657350" algn="l"/>
              </a:tabLst>
              <a:defRPr/>
            </a:pPr>
            <a:r>
              <a:rPr lang="en-US" sz="2800" dirty="0">
                <a:solidFill>
                  <a:schemeClr val="accent3"/>
                </a:solidFill>
              </a:rPr>
              <a:t>Pluralism and tolerance of diversity</a:t>
            </a:r>
          </a:p>
          <a:p>
            <a:pPr marL="1257300" indent="-457200">
              <a:buFont typeface="Wingdings" pitchFamily="2" charset="2"/>
              <a:buChar char="v"/>
              <a:tabLst>
                <a:tab pos="685800" algn="l"/>
                <a:tab pos="1657350" algn="l"/>
              </a:tabLst>
              <a:defRPr/>
            </a:pPr>
            <a:r>
              <a:rPr lang="en-US" sz="2800" dirty="0">
                <a:solidFill>
                  <a:schemeClr val="accent3"/>
                </a:solidFill>
              </a:rPr>
              <a:t>Individualism</a:t>
            </a:r>
          </a:p>
          <a:p>
            <a:pPr marL="1257300" indent="-457200">
              <a:buFont typeface="Wingdings" pitchFamily="2" charset="2"/>
              <a:buChar char="v"/>
              <a:tabLst>
                <a:tab pos="685800" algn="l"/>
                <a:tab pos="1657350" algn="l"/>
              </a:tabLst>
              <a:defRPr/>
            </a:pPr>
            <a:r>
              <a:rPr lang="en-US" sz="2800" dirty="0">
                <a:solidFill>
                  <a:schemeClr val="accent3"/>
                </a:solidFill>
              </a:rPr>
              <a:t>Community</a:t>
            </a:r>
          </a:p>
          <a:p>
            <a:pPr marL="1257300" indent="-457200">
              <a:buFont typeface="Wingdings" pitchFamily="2" charset="2"/>
              <a:buChar char="v"/>
              <a:tabLst>
                <a:tab pos="685800" algn="l"/>
                <a:tab pos="1657350" algn="l"/>
              </a:tabLst>
              <a:defRPr/>
            </a:pPr>
            <a:r>
              <a:rPr lang="en-US" sz="2800" dirty="0">
                <a:solidFill>
                  <a:schemeClr val="accent3"/>
                </a:solidFill>
              </a:rPr>
              <a:t>Religiosity</a:t>
            </a:r>
          </a:p>
          <a:p>
            <a:pPr marL="1257300" indent="-457200">
              <a:buFont typeface="Wingdings" pitchFamily="2" charset="2"/>
              <a:buChar char="v"/>
              <a:tabLst>
                <a:tab pos="685800" algn="l"/>
                <a:tab pos="1657350" algn="l"/>
              </a:tabLst>
              <a:defRPr/>
            </a:pPr>
            <a:r>
              <a:rPr lang="en-US" sz="2800" dirty="0">
                <a:solidFill>
                  <a:schemeClr val="accent3"/>
                </a:solidFill>
              </a:rPr>
              <a:t>Commercialism &amp; consumerism</a:t>
            </a:r>
          </a:p>
          <a:p>
            <a:pPr marL="1257300" indent="-457200">
              <a:buFont typeface="Wingdings" pitchFamily="2" charset="2"/>
              <a:buChar char="v"/>
              <a:tabLst>
                <a:tab pos="685800" algn="l"/>
                <a:tab pos="1657350" algn="l"/>
              </a:tabLst>
              <a:defRPr/>
            </a:pPr>
            <a:r>
              <a:rPr lang="en-US" sz="2800" dirty="0">
                <a:solidFill>
                  <a:schemeClr val="accent3"/>
                </a:solidFill>
              </a:rPr>
              <a:t>Other aspects? Friendliness? Informality?</a:t>
            </a:r>
          </a:p>
          <a:p>
            <a:pPr marL="342900">
              <a:defRPr/>
            </a:pPr>
            <a:endParaRPr lang="en-US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200" y="1219200"/>
            <a:ext cx="7467600" cy="4001095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 algn="ctr">
              <a:spcAft>
                <a:spcPts val="1200"/>
              </a:spcAft>
              <a:defRPr/>
            </a:pP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Violence &amp; repression</a:t>
            </a:r>
          </a:p>
          <a:p>
            <a:pPr marL="285750">
              <a:defRPr/>
            </a:pPr>
            <a:r>
              <a:rPr lang="en-US" sz="3600" dirty="0">
                <a:solidFill>
                  <a:schemeClr val="accent3"/>
                </a:solidFill>
              </a:rPr>
              <a:t>Key theme: </a:t>
            </a:r>
          </a:p>
          <a:p>
            <a:pPr marL="1257300">
              <a:defRPr/>
            </a:pPr>
            <a:r>
              <a:rPr lang="en-US" sz="2800" dirty="0">
                <a:solidFill>
                  <a:schemeClr val="bg1"/>
                </a:solidFill>
              </a:rPr>
              <a:t>The United States is an extremely violent society. More murders and assaults per capita by far than any other wealthy society. And more prisoners per capita than any other country: 25% of the world’s prisoners are in the U.S.</a:t>
            </a:r>
            <a:endParaRPr lang="en-US" sz="28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350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8077200" cy="3600450"/>
          </a:xfrm>
          <a:prstGeom prst="rect">
            <a:avLst/>
          </a:prstGeom>
          <a:solidFill>
            <a:srgbClr val="5C0000"/>
          </a:solidFill>
          <a:ln w="317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228600" h="361950"/>
            <a:bevelB w="374650"/>
          </a:sp3d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28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bg1"/>
                </a:solidFill>
              </a:rPr>
              <a:t>Lecture 2, Thursday, January 19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</a:rPr>
              <a:t>WHAT KIND OF SOCIETY IS THE UNITED STATES?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57200" y="762000"/>
            <a:ext cx="8229600" cy="5402263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-365125" algn="ctr">
              <a:spcAft>
                <a:spcPts val="1800"/>
              </a:spcAft>
              <a:tabLst>
                <a:tab pos="457200" algn="l"/>
                <a:tab pos="549275" algn="l"/>
                <a:tab pos="914400" algn="l"/>
                <a:tab pos="13716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/>
            </a:pPr>
            <a:r>
              <a:rPr lang="en-US" sz="44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Steps to answer the question: “What kind of society is this?”</a:t>
            </a:r>
            <a:endParaRPr lang="en-US" sz="3600" b="1" i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914400" indent="-742950">
              <a:spcAft>
                <a:spcPts val="1200"/>
              </a:spcAft>
              <a:buFontTx/>
              <a:buAutoNum type="arabicPeriod"/>
              <a:tabLst>
                <a:tab pos="6858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/>
            </a:pPr>
            <a:r>
              <a:rPr 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What are the main </a:t>
            </a:r>
            <a:r>
              <a:rPr lang="en-US" sz="32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dimensions</a:t>
            </a:r>
            <a:r>
              <a:rPr 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in terms of which societies vary?</a:t>
            </a:r>
          </a:p>
          <a:p>
            <a:pPr marL="914400" indent="-742950">
              <a:spcAft>
                <a:spcPts val="1200"/>
              </a:spcAft>
              <a:buFontTx/>
              <a:buAutoNum type="arabicPeriod"/>
              <a:tabLst>
                <a:tab pos="6858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/>
            </a:pPr>
            <a:r>
              <a:rPr 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What are the main </a:t>
            </a:r>
            <a:r>
              <a:rPr lang="en-US" sz="32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categories</a:t>
            </a:r>
            <a:r>
              <a:rPr 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or </a:t>
            </a:r>
            <a:r>
              <a:rPr lang="en-US" sz="32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types</a:t>
            </a:r>
            <a:r>
              <a:rPr 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on each dimension?</a:t>
            </a:r>
          </a:p>
          <a:p>
            <a:pPr marL="914400" indent="-742950">
              <a:spcAft>
                <a:spcPts val="1200"/>
              </a:spcAft>
              <a:buFontTx/>
              <a:buAutoNum type="arabicPeriod"/>
              <a:tabLst>
                <a:tab pos="6858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/>
            </a:pPr>
            <a:r>
              <a:rPr 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Which of these types best describes the United States?</a:t>
            </a:r>
          </a:p>
          <a:p>
            <a:pPr marL="479425" indent="-844550">
              <a:tabLst>
                <a:tab pos="457200" algn="l"/>
                <a:tab pos="549275" algn="l"/>
                <a:tab pos="914400" algn="l"/>
                <a:tab pos="13716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/>
            </a:pPr>
            <a:endParaRPr lang="en-US" sz="2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33400" y="381000"/>
            <a:ext cx="8153400" cy="5862638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bIns="182880"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en-US" sz="3600" dirty="0">
                <a:solidFill>
                  <a:schemeClr val="accent3"/>
                </a:solidFill>
              </a:rPr>
              <a:t>Ten dimensions on which societies vary</a:t>
            </a:r>
          </a:p>
          <a:p>
            <a:pPr marL="2400300" indent="-685800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accent3"/>
                </a:solidFill>
              </a:rPr>
              <a:t>Technology</a:t>
            </a:r>
          </a:p>
          <a:p>
            <a:pPr marL="2400300" indent="-685800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accent3"/>
                </a:solidFill>
              </a:rPr>
              <a:t>The economy</a:t>
            </a:r>
          </a:p>
          <a:p>
            <a:pPr marL="2400300" indent="-685800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accent3"/>
                </a:solidFill>
              </a:rPr>
              <a:t>Economic Inequality</a:t>
            </a:r>
          </a:p>
          <a:p>
            <a:pPr marL="2400300" indent="-685800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accent3"/>
                </a:solidFill>
              </a:rPr>
              <a:t>Political Institutions</a:t>
            </a:r>
          </a:p>
          <a:p>
            <a:pPr marL="2400300" indent="-685800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accent3"/>
                </a:solidFill>
              </a:rPr>
              <a:t>Role of the Military</a:t>
            </a:r>
          </a:p>
          <a:p>
            <a:pPr marL="2400300" indent="-685800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accent3"/>
                </a:solidFill>
              </a:rPr>
              <a:t>Gender relations</a:t>
            </a:r>
          </a:p>
          <a:p>
            <a:pPr marL="2400300" indent="-685800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accent3"/>
                </a:solidFill>
              </a:rPr>
              <a:t>Social cleavages</a:t>
            </a:r>
          </a:p>
          <a:p>
            <a:pPr marL="2400300" indent="-685800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accent3"/>
                </a:solidFill>
              </a:rPr>
              <a:t>Immigration</a:t>
            </a:r>
          </a:p>
          <a:p>
            <a:pPr marL="2400300" indent="-685800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accent3"/>
                </a:solidFill>
              </a:rPr>
              <a:t>Culture</a:t>
            </a:r>
          </a:p>
          <a:p>
            <a:pPr marL="2400300" indent="-685800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accent3"/>
                </a:solidFill>
              </a:rPr>
              <a:t>Violence &amp; Repression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14400" y="1219200"/>
            <a:ext cx="7391400" cy="3170238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 algn="ctr">
              <a:defRPr/>
            </a:pPr>
            <a:endParaRPr lang="en-US" sz="4000" dirty="0">
              <a:solidFill>
                <a:schemeClr val="accent3"/>
              </a:solidFill>
            </a:endParaRPr>
          </a:p>
          <a:p>
            <a:pPr marL="685800" indent="-685800" algn="ctr">
              <a:defRPr/>
            </a:pPr>
            <a:r>
              <a:rPr lang="en-US" sz="4000" dirty="0">
                <a:solidFill>
                  <a:schemeClr val="accent3"/>
                </a:solidFill>
              </a:rPr>
              <a:t>Other Dimensions?</a:t>
            </a:r>
          </a:p>
          <a:p>
            <a:pPr marL="685800" indent="-685800" algn="ctr">
              <a:defRPr/>
            </a:pPr>
            <a:endParaRPr lang="en-US" sz="4000" dirty="0">
              <a:solidFill>
                <a:schemeClr val="accent3"/>
              </a:solidFill>
            </a:endParaRPr>
          </a:p>
          <a:p>
            <a:pPr marL="685800" indent="-685800" algn="ctr">
              <a:defRPr/>
            </a:pPr>
            <a:endParaRPr lang="en-US" sz="4000" dirty="0">
              <a:solidFill>
                <a:schemeClr val="accent3"/>
              </a:solidFill>
            </a:endParaRPr>
          </a:p>
          <a:p>
            <a:pPr marL="685800" indent="-685800" algn="ctr">
              <a:defRPr/>
            </a:pPr>
            <a:endParaRPr lang="en-US" sz="40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14400" y="1219200"/>
            <a:ext cx="7391400" cy="3170238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 algn="ctr">
              <a:defRPr/>
            </a:pPr>
            <a:endParaRPr lang="en-US" sz="4000" dirty="0">
              <a:solidFill>
                <a:schemeClr val="accent3"/>
              </a:solidFill>
            </a:endParaRPr>
          </a:p>
          <a:p>
            <a:pPr marL="685800" indent="-685800" algn="ctr">
              <a:defRPr/>
            </a:pPr>
            <a:r>
              <a:rPr lang="en-US" sz="4000" dirty="0">
                <a:solidFill>
                  <a:schemeClr val="accent3"/>
                </a:solidFill>
              </a:rPr>
              <a:t>Some points to emphasize </a:t>
            </a:r>
          </a:p>
          <a:p>
            <a:pPr marL="685800" indent="-685800" algn="ctr">
              <a:defRPr/>
            </a:pPr>
            <a:endParaRPr lang="en-US" sz="4000" dirty="0">
              <a:solidFill>
                <a:schemeClr val="accent3"/>
              </a:solidFill>
            </a:endParaRPr>
          </a:p>
          <a:p>
            <a:pPr marL="685800" indent="-685800" algn="ctr">
              <a:defRPr/>
            </a:pPr>
            <a:endParaRPr lang="en-US" sz="4000" dirty="0">
              <a:solidFill>
                <a:schemeClr val="accent3"/>
              </a:solidFill>
            </a:endParaRPr>
          </a:p>
          <a:p>
            <a:pPr marL="685800" indent="-685800" algn="ctr">
              <a:defRPr/>
            </a:pPr>
            <a:endParaRPr lang="en-US" sz="40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81000" y="381000"/>
            <a:ext cx="8458200" cy="5847755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91440" bIns="182880">
            <a:spAutoFit/>
          </a:bodyPr>
          <a:lstStyle/>
          <a:p>
            <a:pPr marL="685800" indent="-685800" algn="ctr">
              <a:defRPr/>
            </a:pPr>
            <a:r>
              <a:rPr lang="en-US" sz="4000" b="1" dirty="0">
                <a:solidFill>
                  <a:schemeClr val="accent3"/>
                </a:solidFill>
              </a:rPr>
              <a:t>1. </a:t>
            </a:r>
            <a:r>
              <a:rPr lang="en-US" sz="3600" b="1" dirty="0">
                <a:solidFill>
                  <a:schemeClr val="accent3"/>
                </a:solidFill>
              </a:rPr>
              <a:t>Technology</a:t>
            </a:r>
            <a:r>
              <a:rPr lang="en-US" sz="3600" dirty="0">
                <a:solidFill>
                  <a:schemeClr val="accent3"/>
                </a:solidFill>
              </a:rPr>
              <a:t>: how do technologies vary?</a:t>
            </a:r>
          </a:p>
          <a:p>
            <a:pPr marL="685800" indent="-685800" algn="ctr">
              <a:defRPr/>
            </a:pPr>
            <a:endParaRPr lang="en-US" sz="1400" dirty="0">
              <a:solidFill>
                <a:schemeClr val="accent3"/>
              </a:solidFill>
            </a:endParaRPr>
          </a:p>
          <a:p>
            <a:pPr marL="914400" lvl="1" indent="400050">
              <a:buFontTx/>
              <a:buAutoNum type="arabicPeriod"/>
              <a:defRPr/>
            </a:pPr>
            <a:r>
              <a:rPr lang="en-US" sz="3200" dirty="0">
                <a:solidFill>
                  <a:schemeClr val="accent3"/>
                </a:solidFill>
              </a:rPr>
              <a:t>Productivity</a:t>
            </a:r>
          </a:p>
          <a:p>
            <a:pPr marL="914400" lvl="1" indent="400050">
              <a:buFontTx/>
              <a:buAutoNum type="arabicPeriod"/>
              <a:defRPr/>
            </a:pPr>
            <a:r>
              <a:rPr lang="en-US" sz="3200" dirty="0">
                <a:solidFill>
                  <a:schemeClr val="accent3"/>
                </a:solidFill>
              </a:rPr>
              <a:t>Cost and economies of scale</a:t>
            </a:r>
          </a:p>
          <a:p>
            <a:pPr marL="914400" lvl="1" indent="400050">
              <a:buFontTx/>
              <a:buAutoNum type="arabicPeriod"/>
              <a:defRPr/>
            </a:pPr>
            <a:r>
              <a:rPr lang="en-US" sz="3200" dirty="0">
                <a:solidFill>
                  <a:schemeClr val="accent3"/>
                </a:solidFill>
              </a:rPr>
              <a:t> Impact on people’s lives</a:t>
            </a:r>
          </a:p>
          <a:p>
            <a:pPr marL="457200" indent="-457200">
              <a:defRPr/>
            </a:pPr>
            <a:endParaRPr lang="en-US" sz="3600" dirty="0">
              <a:solidFill>
                <a:schemeClr val="accent3"/>
              </a:solidFill>
            </a:endParaRPr>
          </a:p>
          <a:p>
            <a:pPr marL="2228850" indent="-2228850">
              <a:defRPr/>
            </a:pPr>
            <a:r>
              <a:rPr lang="en-US" sz="3600" dirty="0">
                <a:solidFill>
                  <a:schemeClr val="accent3"/>
                </a:solidFill>
              </a:rPr>
              <a:t> Key theme: </a:t>
            </a:r>
          </a:p>
          <a:p>
            <a:pPr marL="571500">
              <a:defRPr/>
            </a:pPr>
            <a:r>
              <a:rPr lang="en-US" sz="2800" dirty="0">
                <a:solidFill>
                  <a:schemeClr val="accent3"/>
                </a:solidFill>
              </a:rPr>
              <a:t>The US has achieved extraordinary levels of productivity that open up huge new human possibilities, but the use of this productivity to enhance overall wellbeing is undermined by our institutions.</a:t>
            </a:r>
            <a:endParaRPr lang="en-US" sz="36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61975" y="838200"/>
            <a:ext cx="8077200" cy="4000500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accent3"/>
                </a:solidFill>
                <a:latin typeface="+mj-lt"/>
                <a:cs typeface="Arial" charset="0"/>
              </a:rPr>
              <a:t>2. The Economy:</a:t>
            </a:r>
          </a:p>
          <a:p>
            <a:pPr marL="457200" indent="-457200" algn="ctr">
              <a:spcBef>
                <a:spcPts val="0"/>
              </a:spcBef>
              <a:defRPr/>
            </a:pPr>
            <a:r>
              <a:rPr lang="en-US" sz="3600" b="1" dirty="0">
                <a:solidFill>
                  <a:schemeClr val="accent3"/>
                </a:solidFill>
                <a:latin typeface="+mj-lt"/>
                <a:cs typeface="Arial" charset="0"/>
              </a:rPr>
              <a:t>Basic Definition of “Capitalism”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  <a:defRPr/>
            </a:pPr>
            <a:r>
              <a:rPr lang="en-US" sz="28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Production is for the market 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  <a:defRPr/>
            </a:pPr>
            <a:r>
              <a:rPr lang="en-US" sz="28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Enterprises are privately owned and run for profits. 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  <a:defRPr/>
            </a:pPr>
            <a:r>
              <a:rPr lang="en-US" sz="28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People who do not own enterprises earn their living by working as employees for privately owned firms.</a:t>
            </a:r>
            <a:r>
              <a:rPr lang="en-US" sz="28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28600" y="457200"/>
            <a:ext cx="8610600" cy="5078313"/>
          </a:xfrm>
          <a:prstGeom prst="rect">
            <a:avLst/>
          </a:prstGeom>
          <a:solidFill>
            <a:srgbClr val="5C000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 algn="ctr">
              <a:spcBef>
                <a:spcPts val="1200"/>
              </a:spcBef>
              <a:defRPr/>
            </a:pPr>
            <a:endParaRPr lang="en-US" sz="1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685800" algn="ctr">
              <a:spcBef>
                <a:spcPts val="1200"/>
              </a:spcBef>
              <a:defRPr/>
            </a:pP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kind of capitalism?</a:t>
            </a:r>
          </a:p>
          <a:p>
            <a:pPr>
              <a:defRPr/>
            </a:pPr>
            <a:endParaRPr lang="en-US" sz="32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3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U.S. Capitalism = HYPER-CAPITALISM</a:t>
            </a:r>
          </a:p>
          <a:p>
            <a:pPr>
              <a:defRPr/>
            </a:pPr>
            <a:endParaRPr lang="en-US" sz="32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00050">
              <a:buFont typeface="Wingdings" pitchFamily="2" charset="2"/>
              <a:buChar char="v"/>
              <a:tabLst>
                <a:tab pos="685800" algn="l"/>
              </a:tabLst>
              <a:defRPr/>
            </a:pPr>
            <a:r>
              <a:rPr lang="en-US" sz="3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powerful gigantic corporations</a:t>
            </a:r>
          </a:p>
          <a:p>
            <a:pPr marL="400050">
              <a:buFont typeface="Wingdings" pitchFamily="2" charset="2"/>
              <a:buChar char="v"/>
              <a:tabLst>
                <a:tab pos="685800" algn="l"/>
              </a:tabLst>
              <a:defRPr/>
            </a:pPr>
            <a:r>
              <a:rPr lang="en-US" sz="3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weak unions</a:t>
            </a:r>
          </a:p>
          <a:p>
            <a:pPr marL="400050">
              <a:buFont typeface="Wingdings" pitchFamily="2" charset="2"/>
              <a:buChar char="v"/>
              <a:tabLst>
                <a:tab pos="685800" algn="l"/>
              </a:tabLst>
              <a:defRPr/>
            </a:pPr>
            <a:r>
              <a:rPr lang="en-US" sz="3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relatively weak public regulation of markets</a:t>
            </a:r>
          </a:p>
          <a:p>
            <a:pPr marL="400050">
              <a:buFont typeface="Wingdings" pitchFamily="2" charset="2"/>
              <a:buChar char="v"/>
              <a:tabLst>
                <a:tab pos="685800" algn="l"/>
              </a:tabLst>
              <a:defRPr/>
            </a:pPr>
            <a:r>
              <a:rPr lang="en-US" sz="3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very low taxation</a:t>
            </a:r>
          </a:p>
          <a:p>
            <a:pPr marL="400050">
              <a:tabLst>
                <a:tab pos="685800" algn="l"/>
              </a:tabLst>
              <a:defRPr/>
            </a:pPr>
            <a:endParaRPr lang="en-US" sz="40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2389</TotalTime>
  <Words>713</Words>
  <Application>Microsoft Office PowerPoint</Application>
  <PresentationFormat>On-screen Show (4:3)</PresentationFormat>
  <Paragraphs>157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Times New Roman</vt:lpstr>
      <vt:lpstr>Arial</vt:lpstr>
      <vt:lpstr>Wingdings</vt:lpstr>
      <vt:lpstr>Calibri</vt:lpstr>
      <vt:lpstr>Cambria</vt:lpstr>
      <vt:lpstr>MS Mincho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 of Wisc-Madison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wright</dc:creator>
  <cp:lastModifiedBy>Erik Olin Wright</cp:lastModifiedBy>
  <cp:revision>46</cp:revision>
  <dcterms:created xsi:type="dcterms:W3CDTF">2004-09-11T22:39:15Z</dcterms:created>
  <dcterms:modified xsi:type="dcterms:W3CDTF">2017-01-19T02:41:23Z</dcterms:modified>
</cp:coreProperties>
</file>