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76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422"/>
    <a:srgbClr val="19291B"/>
    <a:srgbClr val="1D2F1F"/>
    <a:srgbClr val="501767"/>
    <a:srgbClr val="2C0D39"/>
    <a:srgbClr val="641E80"/>
    <a:srgbClr val="8127A5"/>
    <a:srgbClr val="6F2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5" autoAdjust="0"/>
    <p:restoredTop sz="94292" autoAdjust="0"/>
  </p:normalViewPr>
  <p:slideViewPr>
    <p:cSldViewPr>
      <p:cViewPr>
        <p:scale>
          <a:sx n="71" d="100"/>
          <a:sy n="71" d="100"/>
        </p:scale>
        <p:origin x="998" y="2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16C375-55D3-4390-897F-40F2EBF007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AA4AC7E-1D7E-4E94-A496-DB4ABC2FD70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FDB6CC6-05DE-4E32-8456-01C7A8D2E2BF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24567E5-07BB-47AD-86E6-A358FA700117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A547D33-392B-4E21-A6CA-C6F06F2E2DB4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5CBCE62-1AED-4826-8BCB-C9C7B6B205AA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9DE0A87-81E5-4E0D-BB4D-188E499199B5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881506-88E7-4BEE-A85C-1AD6DF3A740C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BFC5437-8DB5-4734-8EFB-C1C0D43CECA1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1A968B-D742-4164-A619-19C718398339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DB797A7-1789-4983-8EA0-995FBE34CD20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9547956-6865-49F3-8DB9-DF44EF90C7CE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39AD95E-8EF5-439E-B812-536CB90960D1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55A709-71A2-4A3F-82B3-E27E3ADF68FB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81A1F0-39D6-4908-A5BD-D439DBF95862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2CCF3EC-06A5-48CE-9A25-B2872AA1C5E9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7F79FE-D489-4239-96FD-540FD2DD0ABA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B84E47-A1EC-4B36-AE03-E0592DF58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22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65070-E4DB-4F1A-B39B-3CE5A28A2A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23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11325-911D-4F28-8B5B-8270305F53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80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3169A-C025-4B75-AD08-ABA09B21D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74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234E82-6D71-44FF-8D87-2499EF8620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07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545FD-D565-440B-98E6-E2100947E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78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05617-57E2-46BD-B13F-6662D86BE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78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7E45C-A0FD-48CD-9561-E47817262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90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A4109-07B3-4CED-99AF-7F1FA8696F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3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C0ED0-2939-4E18-B55C-E5101DBEE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57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FA8B3-2D6F-42C7-92C5-B28FE1478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66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464A2-78D7-4401-A2F0-D8B1B30BC7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79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89FBDC-67B1-49FE-BD4E-992745232A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7848600" cy="5262979"/>
          </a:xfrm>
          <a:prstGeom prst="rect">
            <a:avLst/>
          </a:prstGeom>
          <a:solidFill>
            <a:srgbClr val="501767"/>
          </a:solidFill>
          <a:ln w="60325">
            <a:solidFill>
              <a:schemeClr val="tx1"/>
            </a:solidFill>
            <a:miter lim="800000"/>
            <a:headEnd/>
            <a:tailEnd/>
          </a:ln>
          <a:effectLst>
            <a:outerShdw blurRad="50800" dist="63500" dir="13800000" sx="101000" sy="101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07950" h="107950"/>
            <a:bevelB w="107950" h="107950"/>
          </a:sp3d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SOCIOLOGY 125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AMERICAN SOCIETY: </a:t>
            </a:r>
          </a:p>
          <a:p>
            <a:pPr marL="457200" indent="-457200" algn="ctr">
              <a:spcBef>
                <a:spcPts val="0"/>
              </a:spcBef>
              <a:defRPr/>
            </a:pPr>
            <a:r>
              <a:rPr lang="en-US" sz="4800" b="1" i="1" dirty="0">
                <a:solidFill>
                  <a:schemeClr val="bg1"/>
                </a:solidFill>
              </a:rPr>
              <a:t>how it really works</a:t>
            </a:r>
          </a:p>
          <a:p>
            <a:pPr marL="457200" indent="-457200" algn="ctr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US" sz="4000" b="1" dirty="0">
                <a:solidFill>
                  <a:schemeClr val="bg1"/>
                </a:solidFill>
              </a:rPr>
              <a:t>Professor Erik Olin Wright</a:t>
            </a:r>
          </a:p>
          <a:p>
            <a:pPr marL="457200" indent="-457200" algn="ctr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</a:rPr>
              <a:t>Office Hours: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pPr marL="457200" indent="-457200"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</a:rPr>
              <a:t>1:00-2:00 and Thursdays 9:30-10:30</a:t>
            </a:r>
            <a:endParaRPr lang="en-US" sz="4000" b="1" dirty="0">
              <a:solidFill>
                <a:schemeClr val="bg1"/>
              </a:solidFill>
            </a:endParaRPr>
          </a:p>
          <a:p>
            <a:pPr marL="457200" indent="-457200" algn="ctr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203422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F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695325" y="685800"/>
            <a:ext cx="7848600" cy="5201424"/>
          </a:xfrm>
          <a:prstGeom prst="rect">
            <a:avLst/>
          </a:prstGeom>
          <a:solidFill>
            <a:srgbClr val="501767"/>
          </a:solidFill>
          <a:ln w="603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7950" h="107950"/>
            <a:bevelB w="107950" h="107950"/>
          </a:sp3d>
        </p:spPr>
        <p:txBody>
          <a:bodyPr lIns="548640" rIns="548640">
            <a:spAutoFit/>
          </a:bodyPr>
          <a:lstStyle/>
          <a:p>
            <a:pPr marL="457200" indent="-457200" algn="ctr">
              <a:spcBef>
                <a:spcPct val="50000"/>
              </a:spcBef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marL="457200" indent="-457200" algn="ctr">
              <a:defRPr/>
            </a:pPr>
            <a:r>
              <a:rPr lang="en-US" sz="4800" b="1" dirty="0">
                <a:solidFill>
                  <a:schemeClr val="bg1"/>
                </a:solidFill>
              </a:rPr>
              <a:t>CLASSROOM RULES</a:t>
            </a:r>
          </a:p>
          <a:p>
            <a:pPr marL="457200" indent="-457200" algn="ctr"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marL="457200" indent="-457200" algn="ctr"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 off cell phones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texting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email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internet surfing</a:t>
            </a:r>
          </a:p>
          <a:p>
            <a:pPr lvl="2">
              <a:defRPr/>
            </a:pP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400"/>
          </a:p>
          <a:p>
            <a:pPr lvl="1"/>
            <a:endParaRPr lang="en-US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6537174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182880" tIns="91440" rIns="182880" bIns="91440">
            <a:spAutoFit/>
          </a:bodyPr>
          <a:lstStyle/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LECTURE 1. PERSPECTIVES &amp; VALUES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dirty="0">
                <a:solidFill>
                  <a:srgbClr val="1D2F1F"/>
                </a:solidFill>
                <a:cs typeface="Times New Roman" pitchFamily="18" charset="0"/>
              </a:rPr>
              <a:t>2. THREE OVERARCHING QUESTIONS</a:t>
            </a: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:</a:t>
            </a:r>
          </a:p>
          <a:p>
            <a:pPr marL="342900" indent="228600" eaLnBrk="0" hangingPunct="0">
              <a:spcBef>
                <a:spcPts val="0"/>
              </a:spcBef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What </a:t>
            </a:r>
            <a:r>
              <a:rPr lang="en-US" sz="2000" i="1" dirty="0">
                <a:solidFill>
                  <a:srgbClr val="1D2F1F"/>
                </a:solidFill>
                <a:cs typeface="Times New Roman" pitchFamily="18" charset="0"/>
              </a:rPr>
              <a:t>kind</a:t>
            </a: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 of society is this?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How does it really </a:t>
            </a:r>
            <a:r>
              <a:rPr lang="en-US" sz="2000" i="1" dirty="0">
                <a:solidFill>
                  <a:srgbClr val="1D2F1F"/>
                </a:solidFill>
                <a:cs typeface="Times New Roman" pitchFamily="18" charset="0"/>
              </a:rPr>
              <a:t>work</a:t>
            </a: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? 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In what ways does it </a:t>
            </a:r>
            <a:r>
              <a:rPr lang="en-US" sz="2000" i="1" dirty="0">
                <a:solidFill>
                  <a:srgbClr val="1D2F1F"/>
                </a:solidFill>
                <a:cs typeface="Times New Roman" pitchFamily="18" charset="0"/>
              </a:rPr>
              <a:t>need changing</a:t>
            </a: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?</a:t>
            </a:r>
          </a:p>
          <a:p>
            <a:pPr eaLnBrk="0" hangingPunct="0">
              <a:spcBef>
                <a:spcPts val="12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dirty="0">
                <a:solidFill>
                  <a:srgbClr val="1D2F1F"/>
                </a:solidFill>
                <a:cs typeface="Times New Roman" pitchFamily="18" charset="0"/>
              </a:rPr>
              <a:t>3. THE VALUES &amp; PERSPECTIVE BEHIND THE COURSE</a:t>
            </a: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       </a:t>
            </a:r>
            <a:r>
              <a:rPr lang="en-US" dirty="0">
                <a:solidFill>
                  <a:srgbClr val="1D2F1F"/>
                </a:solidFill>
                <a:cs typeface="Times New Roman" pitchFamily="18" charset="0"/>
              </a:rPr>
              <a:t>3.1 Five core values </a:t>
            </a:r>
          </a:p>
          <a:p>
            <a:pPr lvl="1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 </a:t>
            </a:r>
            <a:r>
              <a:rPr lang="en-US" sz="1600" dirty="0">
                <a:solidFill>
                  <a:srgbClr val="1D2F1F"/>
                </a:solidFill>
                <a:cs typeface="Times New Roman" pitchFamily="18" charset="0"/>
              </a:rPr>
              <a:t>	   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Freedom </a:t>
            </a: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 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Prosperity   Efficiency</a:t>
            </a: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Fairness   Democracy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dirty="0">
                <a:solidFill>
                  <a:srgbClr val="1D2F1F"/>
                </a:solidFill>
                <a:cs typeface="Times New Roman" pitchFamily="18" charset="0"/>
              </a:rPr>
              <a:t>3.2 Four Kinds of Disagreements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What is meant by each of these values. 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Actual performance of our institutions.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Relative priority of different value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How much things could really be improved. 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dirty="0">
                <a:solidFill>
                  <a:srgbClr val="1D2F1F"/>
                </a:solidFill>
                <a:cs typeface="Times New Roman" pitchFamily="18" charset="0"/>
              </a:rPr>
              <a:t>3.3 Where I stand</a:t>
            </a:r>
            <a:endParaRPr lang="en-US" sz="2000" dirty="0">
              <a:solidFill>
                <a:srgbClr val="1D2F1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400"/>
          </a:p>
          <a:p>
            <a:pPr lvl="1"/>
            <a:endParaRPr lang="en-US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168426"/>
            <a:ext cx="8839200" cy="6537174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182880" tIns="91440" rIns="182880" bIns="91440">
            <a:spAutoFit/>
          </a:bodyPr>
          <a:lstStyle/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LECTURE 1. PERSPECTIVES &amp; VALUES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THREE OVERARCHING QUESTIONS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42900" indent="228600" eaLnBrk="0" hangingPunct="0">
              <a:spcBef>
                <a:spcPts val="0"/>
              </a:spcBef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kind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of society is this?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How does it really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work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 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 what ways does it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need changing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</a:t>
            </a:r>
          </a:p>
          <a:p>
            <a:pPr eaLnBrk="0" hangingPunct="0">
              <a:spcBef>
                <a:spcPts val="12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 THE VALUES &amp; PERSPECTIVE BEHIND THE COURSE</a:t>
            </a: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rgbClr val="1D2F1F"/>
                </a:solidFill>
                <a:cs typeface="Times New Roman" pitchFamily="18" charset="0"/>
              </a:rPr>
              <a:t>       </a:t>
            </a: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3.1 Five core values </a:t>
            </a:r>
            <a:endParaRPr lang="en-US" dirty="0">
              <a:solidFill>
                <a:srgbClr val="1D2F1F"/>
              </a:solidFill>
              <a:cs typeface="Times New Roman" pitchFamily="18" charset="0"/>
            </a:endParaRPr>
          </a:p>
          <a:p>
            <a:pPr lvl="1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 </a:t>
            </a:r>
            <a:r>
              <a:rPr lang="en-US" sz="1600" dirty="0">
                <a:solidFill>
                  <a:srgbClr val="1D2F1F"/>
                </a:solidFill>
                <a:cs typeface="Times New Roman" pitchFamily="18" charset="0"/>
              </a:rPr>
              <a:t>	   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Freedom </a:t>
            </a: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 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Prosperity   Efficiency</a:t>
            </a: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Fairness   Democracy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3.2 Four Kinds of Disagreements</a:t>
            </a:r>
            <a:endParaRPr lang="en-US" dirty="0">
              <a:solidFill>
                <a:srgbClr val="1D2F1F"/>
              </a:solidFill>
              <a:cs typeface="Times New Roman" pitchFamily="18" charset="0"/>
            </a:endParaRP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What is meant by each of these values. 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Actual performance of our institutions.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Relative priority of different value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How much things could really be improved. 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3.3 Where I stand</a:t>
            </a:r>
            <a:endParaRPr lang="en-US" sz="2000" dirty="0">
              <a:solidFill>
                <a:srgbClr val="1D2F1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400"/>
          </a:p>
          <a:p>
            <a:pPr lvl="1"/>
            <a:endParaRPr lang="en-US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6537174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182880" tIns="91440" rIns="182880" bIns="91440">
            <a:spAutoFit/>
          </a:bodyPr>
          <a:lstStyle/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LECTURE 1. PERSPECTIVES &amp; VALUES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THREE OVERARCHING QUESTIONS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42900" indent="228600" eaLnBrk="0" hangingPunct="0">
              <a:spcBef>
                <a:spcPts val="0"/>
              </a:spcBef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kind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of society is this?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How does it really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work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 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 what ways does it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need changing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</a:t>
            </a:r>
          </a:p>
          <a:p>
            <a:pPr eaLnBrk="0" hangingPunct="0">
              <a:spcBef>
                <a:spcPts val="12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 THE VALUES &amp; PERSPECTIVE BEHIND THE COURSE</a:t>
            </a: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000" b="1" dirty="0">
                <a:solidFill>
                  <a:srgbClr val="1D2F1F"/>
                </a:solidFill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3.1 Five core values </a:t>
            </a:r>
            <a:endParaRPr lang="en-US" dirty="0">
              <a:solidFill>
                <a:srgbClr val="1D2F1F"/>
              </a:solidFill>
              <a:cs typeface="Times New Roman" pitchFamily="18" charset="0"/>
            </a:endParaRPr>
          </a:p>
          <a:p>
            <a:pPr lvl="1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rgbClr val="1D2F1F"/>
                </a:solidFill>
                <a:cs typeface="Times New Roman" pitchFamily="18" charset="0"/>
              </a:rPr>
              <a:t> </a:t>
            </a:r>
            <a:r>
              <a:rPr lang="en-US" sz="1600" dirty="0">
                <a:solidFill>
                  <a:srgbClr val="1D2F1F"/>
                </a:solidFill>
                <a:cs typeface="Times New Roman" pitchFamily="18" charset="0"/>
              </a:rPr>
              <a:t>	   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Freedom </a:t>
            </a: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 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Prosperity   Efficiency</a:t>
            </a: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  </a:t>
            </a:r>
            <a:r>
              <a:rPr lang="en-US" sz="2200" i="1" dirty="0">
                <a:solidFill>
                  <a:srgbClr val="1D2F1F"/>
                </a:solidFill>
                <a:cs typeface="Times New Roman" pitchFamily="18" charset="0"/>
              </a:rPr>
              <a:t>Fairness   Democracy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3.2 Four Kinds of Disagreements</a:t>
            </a:r>
            <a:endParaRPr lang="en-US" dirty="0">
              <a:solidFill>
                <a:srgbClr val="1D2F1F"/>
              </a:solidFill>
              <a:cs typeface="Times New Roman" pitchFamily="18" charset="0"/>
            </a:endParaRP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What is meant by each of these values. 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Actual performance of our institutions.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Relative priority of different value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How much things could really be improved. 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3.3 Where I stand</a:t>
            </a:r>
            <a:endParaRPr lang="en-US" sz="2000" dirty="0">
              <a:solidFill>
                <a:srgbClr val="1D2F1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400"/>
          </a:p>
          <a:p>
            <a:pPr lvl="1"/>
            <a:endParaRPr lang="en-US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6537174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182880" tIns="91440" rIns="182880" bIns="91440">
            <a:spAutoFit/>
          </a:bodyPr>
          <a:lstStyle/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LECTURE 1. PERSPECTIVES &amp; VALUES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THREE OVERARCHING QUESTIONS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42900" indent="228600" eaLnBrk="0" hangingPunct="0">
              <a:spcBef>
                <a:spcPts val="0"/>
              </a:spcBef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kind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of society is this?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How does it really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work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 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 what ways does it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need changing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</a:t>
            </a:r>
          </a:p>
          <a:p>
            <a:pPr eaLnBrk="0" hangingPunct="0">
              <a:spcBef>
                <a:spcPts val="12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 THE VALUES &amp; PERSPECTIVE BEHIND THE COURSE</a:t>
            </a: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3.1 Five core values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lvl="1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   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Freedom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Prosperity   Efficiency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Fairness   Democracy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3.2 Four Kinds of Disagreements</a:t>
            </a:r>
            <a:endParaRPr lang="en-US" dirty="0">
              <a:solidFill>
                <a:srgbClr val="1D2F1F"/>
              </a:solidFill>
              <a:cs typeface="Times New Roman" pitchFamily="18" charset="0"/>
            </a:endParaRP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What is meant by each of these values. 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Actual performance of our institutions.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Relative priority of different value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rgbClr val="1D2F1F"/>
                </a:solidFill>
                <a:cs typeface="Times New Roman" pitchFamily="18" charset="0"/>
              </a:rPr>
              <a:t> How much things could really be improved. 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rgbClr val="1D2F1F"/>
                </a:solidFill>
                <a:cs typeface="Times New Roman" pitchFamily="18" charset="0"/>
              </a:rPr>
              <a:t>3.3 Where I stand</a:t>
            </a:r>
            <a:endParaRPr lang="en-US" sz="2000" dirty="0">
              <a:solidFill>
                <a:srgbClr val="1D2F1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400"/>
          </a:p>
          <a:p>
            <a:pPr lvl="1"/>
            <a:endParaRPr lang="en-US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6537174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182880" tIns="91440" rIns="182880" bIns="91440">
            <a:spAutoFit/>
          </a:bodyPr>
          <a:lstStyle/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LECTURE 1. PERSPECTIVES &amp; VALUES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THREE OVERARCHING QUESTIONS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42900" indent="228600" eaLnBrk="0" hangingPunct="0">
              <a:spcBef>
                <a:spcPts val="0"/>
              </a:spcBef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kind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of society is this?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How does it really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work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 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 what ways does it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need changing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</a:t>
            </a:r>
          </a:p>
          <a:p>
            <a:pPr eaLnBrk="0" hangingPunct="0">
              <a:spcBef>
                <a:spcPts val="12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 THE VALUES &amp; PERSPECTIVE BEHIND THE COURSE</a:t>
            </a: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3.1 Five core values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lvl="1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   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Freedom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Prosperity   Efficiency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Fairness   Democracy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3.2 Four Kinds of Disagreements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What is meant by each of these values. 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Actual performance of our institutions.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Relative priority of different values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How much things could really be improved. 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dirty="0">
                <a:solidFill>
                  <a:srgbClr val="1D2F1F"/>
                </a:solidFill>
                <a:cs typeface="Times New Roman" pitchFamily="18" charset="0"/>
              </a:rPr>
              <a:t>3.3 Where I stand</a:t>
            </a:r>
            <a:endParaRPr lang="en-US" sz="2000" dirty="0">
              <a:solidFill>
                <a:srgbClr val="1D2F1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400"/>
          </a:p>
          <a:p>
            <a:pPr lvl="1"/>
            <a:endParaRPr lang="en-US" alt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82380" y="152400"/>
            <a:ext cx="8579241" cy="6537174"/>
          </a:xfrm>
          <a:prstGeom prst="rect">
            <a:avLst/>
          </a:prstGeom>
          <a:solidFill>
            <a:srgbClr val="1D2F1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182880" tIns="91440" rIns="182880" bIns="91440">
            <a:spAutoFit/>
          </a:bodyPr>
          <a:lstStyle/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LECTURE 1. PERSPECTIVES &amp; VALUES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1.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2.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THREE OVERARCHING QUESTIONS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: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342900" indent="228600" eaLnBrk="0" hangingPunct="0">
              <a:spcBef>
                <a:spcPts val="0"/>
              </a:spcBef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kind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of society is this?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How does it really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work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 </a:t>
            </a:r>
          </a:p>
          <a:p>
            <a:pPr marL="342900" indent="228600" eaLnBrk="0" hangingPunct="0">
              <a:buFont typeface="Arial" pitchFamily="34" charset="0"/>
              <a:buChar char="•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 what ways does it </a:t>
            </a:r>
            <a:r>
              <a:rPr lang="en-US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need changing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?</a:t>
            </a:r>
          </a:p>
          <a:p>
            <a:pPr eaLnBrk="0" hangingPunct="0">
              <a:spcBef>
                <a:spcPts val="12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 THE VALUES &amp; PERSPECTIVE BEHIND THE COURSE</a:t>
            </a:r>
          </a:p>
          <a:p>
            <a:pPr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3.1 Five core values 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lvl="1" eaLnBrk="0" hangingPunct="0"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   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Freedom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Prosperity   Efficiency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Fairness   Democracy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3.2 Four Kinds of Disagreements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What is meant by each of these values. </a:t>
            </a:r>
          </a:p>
          <a:p>
            <a:pPr marL="800100" lvl="1" indent="114300" eaLnBrk="0" hangingPunct="0">
              <a:buFontTx/>
              <a:buAutoNum type="arabicPeriod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Actual performance of our institutions.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Relative priority of different values </a:t>
            </a:r>
          </a:p>
          <a:p>
            <a:pPr marL="800100" lvl="1" indent="114300" eaLnBrk="0" hangingPunct="0">
              <a:buFontTx/>
              <a:buAutoNum type="arabicPeriod" startAt="3"/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0858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How much things could really be improved. </a:t>
            </a:r>
          </a:p>
          <a:p>
            <a:pPr lvl="1" eaLnBrk="0" hangingPunct="0">
              <a:spcBef>
                <a:spcPct val="30000"/>
              </a:spcBef>
              <a:tabLst>
                <a:tab pos="-685800" algn="l"/>
                <a:tab pos="-457200" algn="l"/>
                <a:tab pos="0" algn="l"/>
                <a:tab pos="457200" algn="l"/>
                <a:tab pos="628650" algn="l"/>
                <a:tab pos="1371600" algn="l"/>
                <a:tab pos="1771650" algn="l"/>
                <a:tab pos="2286000" algn="l"/>
              </a:tabLs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3.3 Where I stand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609600"/>
            <a:ext cx="8458200" cy="5432256"/>
          </a:xfrm>
          <a:prstGeom prst="rect">
            <a:avLst/>
          </a:prstGeom>
          <a:solidFill>
            <a:srgbClr val="19291B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lIns="182880" tIns="274320" bIns="91440">
            <a:spAutoFit/>
          </a:bodyPr>
          <a:lstStyle/>
          <a:p>
            <a:pPr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4.THINKING SOCIOLOGICALLY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 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4.1 Pivotal Idea: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rules govern actions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 </a:t>
            </a:r>
          </a:p>
          <a:p>
            <a:pPr eaLnBrk="0" hangingPunct="0">
              <a:spcAft>
                <a:spcPts val="600"/>
              </a:spcAft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4.2 Six Basic Sociological Ideas about Social Rules</a:t>
            </a:r>
          </a:p>
          <a:p>
            <a:pPr indent="685800" eaLnBrk="0" hangingPunct="0">
              <a:spcBef>
                <a:spcPts val="0"/>
              </a:spcBef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1. Rules are enforced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2. Rules come in many diverse forms 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3. Rules are not neutral – winners &amp; losers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4. Rules are backed by power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5. Rules are often inconsistent</a:t>
            </a:r>
          </a:p>
          <a:p>
            <a:pPr indent="628650"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r>
              <a:rPr lang="en-US" sz="2800" dirty="0">
                <a:solidFill>
                  <a:srgbClr val="1D2F1F"/>
                </a:solidFill>
                <a:cs typeface="Times New Roman" pitchFamily="18" charset="0"/>
              </a:rPr>
              <a:t>		6. Rules change over time</a:t>
            </a:r>
          </a:p>
          <a:p>
            <a:pPr eaLnBrk="0" hangingPunct="0">
              <a:tabLst>
                <a:tab pos="0" algn="l"/>
                <a:tab pos="228600" algn="l"/>
                <a:tab pos="685800" algn="l"/>
                <a:tab pos="914400" algn="r"/>
                <a:tab pos="1143000" algn="l"/>
                <a:tab pos="1371600" algn="r"/>
                <a:tab pos="1600200" algn="l"/>
                <a:tab pos="1828800" algn="r"/>
                <a:tab pos="2057400" algn="l"/>
                <a:tab pos="2286000" algn="r"/>
                <a:tab pos="2514600" algn="l"/>
                <a:tab pos="2743200" algn="r"/>
                <a:tab pos="2971800" algn="l"/>
                <a:tab pos="3200400" algn="r"/>
                <a:tab pos="3429000" algn="l"/>
                <a:tab pos="3657600" algn="r"/>
                <a:tab pos="3886200" algn="l"/>
                <a:tab pos="4114800" algn="r"/>
                <a:tab pos="4343400" algn="l"/>
                <a:tab pos="4572000" algn="r"/>
                <a:tab pos="4800600" algn="l"/>
                <a:tab pos="5029200" algn="r"/>
                <a:tab pos="5257800" algn="r"/>
                <a:tab pos="5486400" algn="r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87</Words>
  <Application>Microsoft Office PowerPoint</Application>
  <PresentationFormat>On-screen Show (4:3)</PresentationFormat>
  <Paragraphs>215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 of Wisc-Madison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wright</dc:creator>
  <cp:lastModifiedBy>Erik Olin Wright</cp:lastModifiedBy>
  <cp:revision>29</cp:revision>
  <dcterms:created xsi:type="dcterms:W3CDTF">2004-09-08T02:03:11Z</dcterms:created>
  <dcterms:modified xsi:type="dcterms:W3CDTF">2017-01-17T03:50:06Z</dcterms:modified>
</cp:coreProperties>
</file>