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68" r:id="rId3"/>
    <p:sldMasterId id="2147483792" r:id="rId4"/>
    <p:sldMasterId id="2147483816" r:id="rId5"/>
    <p:sldMasterId id="2147483876" r:id="rId6"/>
    <p:sldMasterId id="2147483937" r:id="rId7"/>
    <p:sldMasterId id="2147483949" r:id="rId8"/>
    <p:sldMasterId id="2147483987" r:id="rId9"/>
    <p:sldMasterId id="2147484011" r:id="rId10"/>
    <p:sldMasterId id="2147484023" r:id="rId11"/>
    <p:sldMasterId id="2147484047" r:id="rId12"/>
    <p:sldMasterId id="2147484059" r:id="rId13"/>
    <p:sldMasterId id="2147484071" r:id="rId14"/>
    <p:sldMasterId id="2147484083" r:id="rId15"/>
    <p:sldMasterId id="2147484095" r:id="rId16"/>
    <p:sldMasterId id="2147484107" r:id="rId17"/>
    <p:sldMasterId id="2147484119" r:id="rId18"/>
    <p:sldMasterId id="2147484131" r:id="rId19"/>
    <p:sldMasterId id="2147484144" r:id="rId20"/>
    <p:sldMasterId id="2147484156" r:id="rId21"/>
    <p:sldMasterId id="2147484168" r:id="rId22"/>
    <p:sldMasterId id="2147484180" r:id="rId23"/>
    <p:sldMasterId id="2147484192" r:id="rId24"/>
  </p:sldMasterIdLst>
  <p:notesMasterIdLst>
    <p:notesMasterId r:id="rId89"/>
  </p:notesMasterIdLst>
  <p:handoutMasterIdLst>
    <p:handoutMasterId r:id="rId90"/>
  </p:handoutMasterIdLst>
  <p:sldIdLst>
    <p:sldId id="423" r:id="rId25"/>
    <p:sldId id="446" r:id="rId26"/>
    <p:sldId id="482" r:id="rId27"/>
    <p:sldId id="471" r:id="rId28"/>
    <p:sldId id="481" r:id="rId29"/>
    <p:sldId id="447" r:id="rId30"/>
    <p:sldId id="320" r:id="rId31"/>
    <p:sldId id="385" r:id="rId32"/>
    <p:sldId id="490" r:id="rId33"/>
    <p:sldId id="491" r:id="rId34"/>
    <p:sldId id="492" r:id="rId35"/>
    <p:sldId id="398" r:id="rId36"/>
    <p:sldId id="405" r:id="rId37"/>
    <p:sldId id="475" r:id="rId38"/>
    <p:sldId id="474" r:id="rId39"/>
    <p:sldId id="473" r:id="rId40"/>
    <p:sldId id="472" r:id="rId41"/>
    <p:sldId id="391" r:id="rId42"/>
    <p:sldId id="448" r:id="rId43"/>
    <p:sldId id="449" r:id="rId44"/>
    <p:sldId id="424" r:id="rId45"/>
    <p:sldId id="425" r:id="rId46"/>
    <p:sldId id="486" r:id="rId47"/>
    <p:sldId id="450" r:id="rId48"/>
    <p:sldId id="428" r:id="rId49"/>
    <p:sldId id="469" r:id="rId50"/>
    <p:sldId id="468" r:id="rId51"/>
    <p:sldId id="457" r:id="rId52"/>
    <p:sldId id="429" r:id="rId53"/>
    <p:sldId id="458" r:id="rId54"/>
    <p:sldId id="430" r:id="rId55"/>
    <p:sldId id="488" r:id="rId56"/>
    <p:sldId id="487" r:id="rId57"/>
    <p:sldId id="489" r:id="rId58"/>
    <p:sldId id="451" r:id="rId59"/>
    <p:sldId id="452" r:id="rId60"/>
    <p:sldId id="480" r:id="rId61"/>
    <p:sldId id="436" r:id="rId62"/>
    <p:sldId id="431" r:id="rId63"/>
    <p:sldId id="459" r:id="rId64"/>
    <p:sldId id="433" r:id="rId65"/>
    <p:sldId id="432" r:id="rId66"/>
    <p:sldId id="483" r:id="rId67"/>
    <p:sldId id="484" r:id="rId68"/>
    <p:sldId id="460" r:id="rId69"/>
    <p:sldId id="442" r:id="rId70"/>
    <p:sldId id="461" r:id="rId71"/>
    <p:sldId id="443" r:id="rId72"/>
    <p:sldId id="444" r:id="rId73"/>
    <p:sldId id="462" r:id="rId74"/>
    <p:sldId id="479" r:id="rId75"/>
    <p:sldId id="476" r:id="rId76"/>
    <p:sldId id="379" r:id="rId77"/>
    <p:sldId id="387" r:id="rId78"/>
    <p:sldId id="464" r:id="rId79"/>
    <p:sldId id="465" r:id="rId80"/>
    <p:sldId id="466" r:id="rId81"/>
    <p:sldId id="467" r:id="rId82"/>
    <p:sldId id="477" r:id="rId83"/>
    <p:sldId id="456" r:id="rId84"/>
    <p:sldId id="478" r:id="rId85"/>
    <p:sldId id="366" r:id="rId86"/>
    <p:sldId id="485" r:id="rId87"/>
    <p:sldId id="422" r:id="rId8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E71D89-6179-4D69-A5C8-AB6D5EB7F80F}">
          <p14:sldIdLst/>
        </p14:section>
        <p14:section name="Untitled Section" id="{43375C02-D2D2-4B24-98AB-9039B4822FFB}">
          <p14:sldIdLst>
            <p14:sldId id="423"/>
            <p14:sldId id="446"/>
            <p14:sldId id="482"/>
            <p14:sldId id="471"/>
            <p14:sldId id="481"/>
            <p14:sldId id="447"/>
            <p14:sldId id="320"/>
            <p14:sldId id="385"/>
            <p14:sldId id="490"/>
            <p14:sldId id="491"/>
            <p14:sldId id="492"/>
            <p14:sldId id="398"/>
            <p14:sldId id="405"/>
            <p14:sldId id="475"/>
            <p14:sldId id="474"/>
            <p14:sldId id="473"/>
            <p14:sldId id="472"/>
            <p14:sldId id="391"/>
            <p14:sldId id="448"/>
            <p14:sldId id="449"/>
            <p14:sldId id="424"/>
            <p14:sldId id="425"/>
            <p14:sldId id="486"/>
            <p14:sldId id="450"/>
            <p14:sldId id="428"/>
            <p14:sldId id="469"/>
            <p14:sldId id="468"/>
            <p14:sldId id="457"/>
            <p14:sldId id="429"/>
            <p14:sldId id="458"/>
            <p14:sldId id="430"/>
            <p14:sldId id="488"/>
            <p14:sldId id="487"/>
            <p14:sldId id="489"/>
            <p14:sldId id="451"/>
            <p14:sldId id="452"/>
            <p14:sldId id="480"/>
            <p14:sldId id="436"/>
            <p14:sldId id="431"/>
            <p14:sldId id="459"/>
            <p14:sldId id="433"/>
            <p14:sldId id="432"/>
            <p14:sldId id="483"/>
            <p14:sldId id="484"/>
            <p14:sldId id="460"/>
            <p14:sldId id="442"/>
            <p14:sldId id="461"/>
            <p14:sldId id="443"/>
            <p14:sldId id="444"/>
            <p14:sldId id="462"/>
            <p14:sldId id="479"/>
            <p14:sldId id="476"/>
            <p14:sldId id="379"/>
            <p14:sldId id="387"/>
            <p14:sldId id="464"/>
            <p14:sldId id="465"/>
            <p14:sldId id="466"/>
            <p14:sldId id="467"/>
            <p14:sldId id="477"/>
            <p14:sldId id="456"/>
            <p14:sldId id="478"/>
            <p14:sldId id="366"/>
            <p14:sldId id="485"/>
            <p14:sldId id="4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11B"/>
    <a:srgbClr val="EDCCCB"/>
    <a:srgbClr val="E0E0E0"/>
    <a:srgbClr val="B6E3B3"/>
    <a:srgbClr val="9ED999"/>
    <a:srgbClr val="F0D5D4"/>
    <a:srgbClr val="FFFFC5"/>
    <a:srgbClr val="CDC7A7"/>
    <a:srgbClr val="FFFF99"/>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701" autoAdjust="0"/>
  </p:normalViewPr>
  <p:slideViewPr>
    <p:cSldViewPr>
      <p:cViewPr>
        <p:scale>
          <a:sx n="66" d="100"/>
          <a:sy n="66" d="100"/>
        </p:scale>
        <p:origin x="-2328"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27822105570137068"/>
          <c:y val="0.13357955255593051"/>
          <c:w val="0.69909521726450863"/>
          <c:h val="0.64069816272965896"/>
        </c:manualLayout>
      </c:layout>
      <c:lineChart>
        <c:grouping val="standard"/>
        <c:varyColors val="0"/>
        <c:ser>
          <c:idx val="0"/>
          <c:order val="0"/>
          <c:tx>
            <c:strRef>
              <c:f>Sheet1!$E$5</c:f>
              <c:strCache>
                <c:ptCount val="1"/>
              </c:strCache>
            </c:strRef>
          </c:tx>
          <c:spPr>
            <a:ln w="53975">
              <a:solidFill>
                <a:schemeClr val="tx1"/>
              </a:solidFill>
            </a:ln>
            <a:effectLst>
              <a:outerShdw blurRad="50800" dist="38100" dir="5400000" algn="t" rotWithShape="0">
                <a:prstClr val="black">
                  <a:alpha val="40000"/>
                </a:prstClr>
              </a:outerShdw>
            </a:effectLst>
          </c:spPr>
          <c:marker>
            <c:symbol val="none"/>
          </c:marker>
          <c:cat>
            <c:numRef>
              <c:f>Sheet1!$D$7:$D$17</c:f>
              <c:numCache>
                <c:formatCode>@</c:formatCode>
                <c:ptCount val="11"/>
                <c:pt idx="0">
                  <c:v>1996</c:v>
                </c:pt>
                <c:pt idx="1">
                  <c:v>1997</c:v>
                </c:pt>
                <c:pt idx="2">
                  <c:v>1998</c:v>
                </c:pt>
                <c:pt idx="3">
                  <c:v>1999</c:v>
                </c:pt>
                <c:pt idx="4">
                  <c:v>2000</c:v>
                </c:pt>
                <c:pt idx="5">
                  <c:v>2001</c:v>
                </c:pt>
                <c:pt idx="6">
                  <c:v>2002</c:v>
                </c:pt>
                <c:pt idx="7">
                  <c:v>2003</c:v>
                </c:pt>
                <c:pt idx="8">
                  <c:v>2004</c:v>
                </c:pt>
                <c:pt idx="9">
                  <c:v>2005</c:v>
                </c:pt>
                <c:pt idx="10">
                  <c:v>2006</c:v>
                </c:pt>
              </c:numCache>
            </c:numRef>
          </c:cat>
          <c:val>
            <c:numRef>
              <c:f>Sheet1!$E$7:$E$17</c:f>
              <c:numCache>
                <c:formatCode>General</c:formatCode>
                <c:ptCount val="11"/>
                <c:pt idx="0">
                  <c:v>360000</c:v>
                </c:pt>
                <c:pt idx="1">
                  <c:v>1498088</c:v>
                </c:pt>
                <c:pt idx="2">
                  <c:v>2837975</c:v>
                </c:pt>
                <c:pt idx="3">
                  <c:v>2840924</c:v>
                </c:pt>
                <c:pt idx="4">
                  <c:v>3178548</c:v>
                </c:pt>
                <c:pt idx="5">
                  <c:v>3706638</c:v>
                </c:pt>
                <c:pt idx="6">
                  <c:v>3640270</c:v>
                </c:pt>
                <c:pt idx="7">
                  <c:v>3895886</c:v>
                </c:pt>
                <c:pt idx="8">
                  <c:v>4259008</c:v>
                </c:pt>
                <c:pt idx="9">
                  <c:v>4257408</c:v>
                </c:pt>
                <c:pt idx="10">
                  <c:v>4614844</c:v>
                </c:pt>
              </c:numCache>
            </c:numRef>
          </c:val>
          <c:smooth val="0"/>
        </c:ser>
        <c:dLbls>
          <c:showLegendKey val="0"/>
          <c:showVal val="0"/>
          <c:showCatName val="0"/>
          <c:showSerName val="0"/>
          <c:showPercent val="0"/>
          <c:showBubbleSize val="0"/>
        </c:dLbls>
        <c:marker val="1"/>
        <c:smooth val="0"/>
        <c:axId val="125807104"/>
        <c:axId val="125079488"/>
      </c:lineChart>
      <c:catAx>
        <c:axId val="125807104"/>
        <c:scaling>
          <c:orientation val="minMax"/>
        </c:scaling>
        <c:delete val="1"/>
        <c:axPos val="b"/>
        <c:numFmt formatCode="@" sourceLinked="1"/>
        <c:majorTickMark val="out"/>
        <c:minorTickMark val="none"/>
        <c:tickLblPos val="nextTo"/>
        <c:crossAx val="125079488"/>
        <c:crosses val="autoZero"/>
        <c:auto val="1"/>
        <c:lblAlgn val="ctr"/>
        <c:lblOffset val="100"/>
        <c:noMultiLvlLbl val="0"/>
      </c:catAx>
      <c:valAx>
        <c:axId val="125079488"/>
        <c:scaling>
          <c:orientation val="minMax"/>
        </c:scaling>
        <c:delete val="0"/>
        <c:axPos val="l"/>
        <c:majorGridlines/>
        <c:numFmt formatCode="#,##0" sourceLinked="0"/>
        <c:majorTickMark val="out"/>
        <c:minorTickMark val="none"/>
        <c:tickLblPos val="nextTo"/>
        <c:txPr>
          <a:bodyPr/>
          <a:lstStyle/>
          <a:p>
            <a:pPr>
              <a:defRPr sz="1400" b="1"/>
            </a:pPr>
            <a:endParaRPr lang="en-US"/>
          </a:p>
        </c:txPr>
        <c:crossAx val="125807104"/>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0.28793</cdr:x>
      <cdr:y>0.8</cdr:y>
    </cdr:from>
    <cdr:to>
      <cdr:x>1</cdr:x>
      <cdr:y>0.90952</cdr:y>
    </cdr:to>
    <cdr:sp macro="" textlink="">
      <cdr:nvSpPr>
        <cdr:cNvPr id="2" name="TextBox 1"/>
        <cdr:cNvSpPr txBox="1"/>
      </cdr:nvSpPr>
      <cdr:spPr>
        <a:xfrm xmlns:a="http://schemas.openxmlformats.org/drawingml/2006/main">
          <a:off x="1250602" y="3200400"/>
          <a:ext cx="3092798" cy="43815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r>
            <a:rPr lang="en-US" sz="1800" b="1" dirty="0" smtClean="0"/>
            <a:t>1996                 2000               2006</a:t>
          </a:r>
          <a:endParaRPr lang="en-US" sz="1800" b="1" dirty="0"/>
        </a:p>
      </cdr:txBody>
    </cdr:sp>
  </cdr:relSizeAnchor>
  <cdr:relSizeAnchor xmlns:cdr="http://schemas.openxmlformats.org/drawingml/2006/chartDrawing">
    <cdr:from>
      <cdr:x>0.01754</cdr:x>
      <cdr:y>0</cdr:y>
    </cdr:from>
    <cdr:to>
      <cdr:x>0.62756</cdr:x>
      <cdr:y>0.09524</cdr:y>
    </cdr:to>
    <cdr:sp macro="" textlink="">
      <cdr:nvSpPr>
        <cdr:cNvPr id="3" name="TextBox 2"/>
        <cdr:cNvSpPr txBox="1"/>
      </cdr:nvSpPr>
      <cdr:spPr>
        <a:xfrm xmlns:a="http://schemas.openxmlformats.org/drawingml/2006/main">
          <a:off x="76200" y="-1466850"/>
          <a:ext cx="2649561" cy="381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Annual Bus Riders</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2"/>
            <a:ext cx="2982119" cy="464820"/>
          </a:xfrm>
          <a:prstGeom prst="rect">
            <a:avLst/>
          </a:prstGeom>
        </p:spPr>
        <p:txBody>
          <a:bodyPr vert="horz" lIns="92446" tIns="46223" rIns="92446" bIns="46223" rtlCol="0"/>
          <a:lstStyle>
            <a:lvl1pPr algn="r">
              <a:defRPr sz="1200"/>
            </a:lvl1pPr>
          </a:lstStyle>
          <a:p>
            <a:fld id="{F9EE32FD-E752-4C57-9624-29933D9763A2}" type="datetimeFigureOut">
              <a:rPr lang="en-US" smtClean="0"/>
              <a:t>4/15/2014</a:t>
            </a:fld>
            <a:endParaRPr lang="en-US"/>
          </a:p>
        </p:txBody>
      </p:sp>
      <p:sp>
        <p:nvSpPr>
          <p:cNvPr id="4" name="Footer Placeholder 3"/>
          <p:cNvSpPr>
            <a:spLocks noGrp="1"/>
          </p:cNvSpPr>
          <p:nvPr>
            <p:ph type="ftr" sz="quarter" idx="2"/>
          </p:nvPr>
        </p:nvSpPr>
        <p:spPr>
          <a:xfrm>
            <a:off x="1" y="8829969"/>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9"/>
            <a:ext cx="2982119" cy="464820"/>
          </a:xfrm>
          <a:prstGeom prst="rect">
            <a:avLst/>
          </a:prstGeom>
        </p:spPr>
        <p:txBody>
          <a:bodyPr vert="horz" lIns="92446" tIns="46223" rIns="92446" bIns="46223" rtlCol="0" anchor="b"/>
          <a:lstStyle>
            <a:lvl1pPr algn="r">
              <a:defRPr sz="1200"/>
            </a:lvl1pPr>
          </a:lstStyle>
          <a:p>
            <a:fld id="{075E8D63-233C-478E-A696-02BA95B4E31D}" type="slidenum">
              <a:rPr lang="en-US" smtClean="0"/>
              <a:t>‹#›</a:t>
            </a:fld>
            <a:endParaRPr lang="en-US"/>
          </a:p>
        </p:txBody>
      </p:sp>
    </p:spTree>
    <p:extLst>
      <p:ext uri="{BB962C8B-B14F-4D97-AF65-F5344CB8AC3E}">
        <p14:creationId xmlns:p14="http://schemas.microsoft.com/office/powerpoint/2010/main" val="4177960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idx="1"/>
          </p:nvPr>
        </p:nvSpPr>
        <p:spPr>
          <a:xfrm>
            <a:off x="3898102" y="2"/>
            <a:ext cx="2982119" cy="464820"/>
          </a:xfrm>
          <a:prstGeom prst="rect">
            <a:avLst/>
          </a:prstGeom>
        </p:spPr>
        <p:txBody>
          <a:bodyPr vert="horz" lIns="92446" tIns="46223" rIns="92446" bIns="46223" rtlCol="0"/>
          <a:lstStyle>
            <a:lvl1pPr algn="r">
              <a:defRPr sz="1200"/>
            </a:lvl1pPr>
          </a:lstStyle>
          <a:p>
            <a:pPr>
              <a:defRPr/>
            </a:pPr>
            <a:fld id="{3C8A1DC2-070F-498C-B199-62C9597585F2}" type="datetimeFigureOut">
              <a:rPr lang="en-US"/>
              <a:pPr>
                <a:defRPr/>
              </a:pPr>
              <a:t>4/15/2014</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9"/>
            <a:ext cx="2982119" cy="464820"/>
          </a:xfrm>
          <a:prstGeom prst="rect">
            <a:avLst/>
          </a:prstGeom>
        </p:spPr>
        <p:txBody>
          <a:bodyPr vert="horz" lIns="92446" tIns="46223" rIns="92446" bIns="4622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8102" y="8829969"/>
            <a:ext cx="2982119" cy="464820"/>
          </a:xfrm>
          <a:prstGeom prst="rect">
            <a:avLst/>
          </a:prstGeom>
        </p:spPr>
        <p:txBody>
          <a:bodyPr vert="horz" lIns="92446" tIns="46223" rIns="92446" bIns="46223" rtlCol="0" anchor="b"/>
          <a:lstStyle>
            <a:lvl1pPr algn="r">
              <a:defRPr sz="1200"/>
            </a:lvl1pPr>
          </a:lstStyle>
          <a:p>
            <a:pPr>
              <a:defRPr/>
            </a:pPr>
            <a:fld id="{AC200C17-9A1D-4E14-8E4A-29DCBA50F542}" type="slidenum">
              <a:rPr lang="en-US"/>
              <a:pPr>
                <a:defRPr/>
              </a:pPr>
              <a:t>‹#›</a:t>
            </a:fld>
            <a:endParaRPr lang="en-US"/>
          </a:p>
        </p:txBody>
      </p:sp>
    </p:spTree>
    <p:extLst>
      <p:ext uri="{BB962C8B-B14F-4D97-AF65-F5344CB8AC3E}">
        <p14:creationId xmlns:p14="http://schemas.microsoft.com/office/powerpoint/2010/main" val="1653185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C710CA-7AF1-45FA-B422-660434CE96FA}" type="slidenum">
              <a:rPr lang="en-US" smtClean="0">
                <a:solidFill>
                  <a:prstClr val="black"/>
                </a:solidFill>
              </a:rPr>
              <a:pPr/>
              <a:t>59</a:t>
            </a:fld>
            <a:endParaRPr lang="en-US" smtClean="0">
              <a:solidFill>
                <a:prstClr val="black"/>
              </a:solidFill>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pPr>
                <a:defRPr/>
              </a:pPr>
              <a:t>4/15/2014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pPr>
                <a:defRPr/>
              </a:pPr>
              <a:t>4/15/2014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73097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046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11157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43430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2198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19713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6435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11821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1715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056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41984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2474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046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1115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43430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2198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19713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64357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1182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171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9496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05621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41984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247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0465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11157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43430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2198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19713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64357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118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67676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1715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05621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41984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2474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5416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89756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06959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66158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91374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0020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44640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51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55008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93250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02643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42030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95075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55924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3930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58316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244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53441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71509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80178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29300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70067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0840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87063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61143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83188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91950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10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43501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30556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17373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85395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000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01904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96259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7885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8918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19625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55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56219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2820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533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87859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39418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09483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49658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2495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49810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8918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1962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55011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5554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2820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533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87859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39418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094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49658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2495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49810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89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EDB1EE-D487-43FD-B876-5950EB9252DF}"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E3BA2-91A6-48C2-BB36-21ECF921BF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7544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19625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5554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2820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533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87859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39418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09483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49658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2495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498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pPr>
                <a:defRPr/>
              </a:pPr>
              <a:t>4/15/2014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88334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0472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598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400810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71953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80061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19103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04500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02471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76334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2858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19381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51266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33373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4452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51032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39230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4801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62004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73332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2449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948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5457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80447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99658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37518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4452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51032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39230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4801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62004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73332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244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94884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80447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99658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37518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65055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319063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841039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8052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4089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7763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47398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17642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532848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5711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027570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65055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31906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84103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80528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408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776360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47398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176429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532848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5711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02757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65055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31906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841039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80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12869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4089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77636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47398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176429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53284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5711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027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1802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9995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873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pPr>
                <a:defRPr/>
              </a:pPr>
              <a:t>4/15/2014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EDB1EE-D487-43FD-B876-5950EB9252DF}"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E3BA2-91A6-48C2-BB36-21ECF921BF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602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484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153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4349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673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0856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248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0506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02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007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pPr>
                <a:defRPr/>
              </a:pPr>
              <a:t>4/15/2014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678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EDB1EE-D487-43FD-B876-5950EB9252DF}"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E3BA2-91A6-48C2-BB36-21ECF921BF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2297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01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4894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110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pPr>
                <a:defRPr/>
              </a:pPr>
              <a:t>4/15/2014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17571-A186-4005-B057-CDDF0E346654}" type="datetimeFigureOut">
              <a:rPr lang="en-US" smtClean="0">
                <a:solidFill>
                  <a:prstClr val="black">
                    <a:tint val="75000"/>
                  </a:prstClr>
                </a:solidFill>
              </a:rPr>
              <a:pPr/>
              <a:t>4/15/2014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316037-185B-4F5A-8206-3B2C8C8472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559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17571-A186-4005-B057-CDDF0E346654}" type="datetimeFigureOut">
              <a:rPr lang="en-US" smtClean="0">
                <a:solidFill>
                  <a:prstClr val="black">
                    <a:tint val="75000"/>
                  </a:prstClr>
                </a:solidFill>
              </a:rPr>
              <a:pPr/>
              <a:t>4/15/2014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316037-185B-4F5A-8206-3B2C8C8472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296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17571-A186-4005-B057-CDDF0E346654}" type="datetimeFigureOut">
              <a:rPr lang="en-US" smtClean="0">
                <a:solidFill>
                  <a:prstClr val="black">
                    <a:tint val="75000"/>
                  </a:prstClr>
                </a:solidFill>
              </a:rPr>
              <a:pPr/>
              <a:t>4/15/2014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316037-185B-4F5A-8206-3B2C8C8472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666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17571-A186-4005-B057-CDDF0E346654}" type="datetimeFigureOut">
              <a:rPr lang="en-US" smtClean="0">
                <a:solidFill>
                  <a:prstClr val="black">
                    <a:tint val="75000"/>
                  </a:prstClr>
                </a:solidFill>
              </a: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316037-185B-4F5A-8206-3B2C8C8472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317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17571-A186-4005-B057-CDDF0E346654}" type="datetimeFigureOut">
              <a:rPr lang="en-US" smtClean="0">
                <a:solidFill>
                  <a:prstClr val="black">
                    <a:tint val="75000"/>
                  </a:prstClr>
                </a:solidFill>
              </a: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316037-185B-4F5A-8206-3B2C8C8472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958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pPr>
                <a:defRPr/>
              </a:pPr>
              <a:t>4/15/2014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pPr>
                <a:defRPr/>
              </a:pPr>
              <a:t>4/15/2014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5381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22409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17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pPr>
                <a:defRPr/>
              </a:pPr>
              <a:t>4/15/2014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3253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6997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8274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393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EDB1EE-D487-43FD-B876-5950EB9252DF}"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E3BA2-91A6-48C2-BB36-21ECF921BF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8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0885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5688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6987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86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71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pPr>
                <a:defRPr/>
              </a:pPr>
              <a:t>4/15/2014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9301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575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64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6403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9436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9330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27969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497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8559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E1589-7102-4C33-B891-00BEB1803675}" type="datetimeFigureOut">
              <a:rPr lang="en-US" smtClean="0">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28161E-6792-473B-A47B-6645BC4621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55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pPr>
                <a:defRPr/>
              </a:pPr>
              <a:t>4/15/2014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2B3F7-9A6F-4AC2-8C27-0F961762F214}"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E34045-EF36-46F5-8141-209381EC7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73896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287D92-9A69-48FB-895D-E4305C1FBE11}"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D37D2C-79BC-4E5F-96E8-271044417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02452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AD6FB-F16D-4814-ADCD-B6830A9406FC}"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C3CF9-7746-4256-A6DD-B527A2A915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7108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2DFE0C-C1A0-4839-8731-98B1DA1A5884}"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78A651-E245-473B-9CA3-546BB605BD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02630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804A83-B481-45EC-A9F8-3555D7F715CE}" type="datetimeFigureOut">
              <a:rPr lang="en-US">
                <a:solidFill>
                  <a:prstClr val="black">
                    <a:tint val="75000"/>
                  </a:prstClr>
                </a:solidFill>
              </a:rPr>
              <a:pPr>
                <a:defRPr/>
              </a:pPr>
              <a:t>4/15/2014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EA46CB-D4B6-483E-9E46-018318399F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50354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7639FA-3FE2-49A4-A26D-D972CDE2C583}" type="datetimeFigureOut">
              <a:rPr lang="en-US">
                <a:solidFill>
                  <a:prstClr val="black">
                    <a:tint val="75000"/>
                  </a:prstClr>
                </a:solidFill>
              </a:rPr>
              <a:pPr>
                <a:defRPr/>
              </a:pPr>
              <a:t>4/15/2014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68A6B7-0D79-4A51-B8A3-B720ADA54D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1581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E65D-06A8-4EC0-ACDA-50D38E4C3D06}" type="datetimeFigureOut">
              <a:rPr lang="en-US">
                <a:solidFill>
                  <a:prstClr val="black">
                    <a:tint val="75000"/>
                  </a:prstClr>
                </a:solidFill>
              </a:rPr>
              <a:pPr>
                <a:defRPr/>
              </a:pPr>
              <a:t>4/15/2014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607213-C32A-44AA-845F-46BB7124F2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90752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B5250-A3E0-4D80-AE05-AB573B8795E5}" type="datetimeFigureOut">
              <a:rPr lang="en-US">
                <a:solidFill>
                  <a:prstClr val="black">
                    <a:tint val="75000"/>
                  </a:prstClr>
                </a:solidFill>
              </a:rPr>
              <a:pPr>
                <a:defRPr/>
              </a:pPr>
              <a:t>4/15/2014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9A9F37-8599-4502-923D-341183346C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2223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8AF1-9641-4789-8BB9-245EC9B39AAF}"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5C19E-80BC-4A87-9D72-65CECC19C5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23919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4F5F5-6241-47EF-9B02-6A7F66AA9A33}"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4CFA5-8FDD-4A17-B407-A82E4C5679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654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pPr>
                <a:defRPr/>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997531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997531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9975311"/>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7700772"/>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246441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0517710"/>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501964"/>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501964"/>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50196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4289515"/>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6035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8493"/>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8493"/>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8514873"/>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8514873"/>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8514873"/>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4921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54898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9C17571-A186-4005-B057-CDDF0E346654}" type="datetimeFigureOut">
              <a:rPr lang="en-US" smtClean="0">
                <a:solidFill>
                  <a:prstClr val="black">
                    <a:tint val="75000"/>
                  </a:prstClr>
                </a:solidFill>
                <a:latin typeface="Calibri"/>
              </a:rPr>
              <a:pPr fontAlgn="auto">
                <a:spcBef>
                  <a:spcPts val="0"/>
                </a:spcBef>
                <a:spcAft>
                  <a:spcPts val="0"/>
                </a:spcAft>
              </a:pPr>
              <a:t>4/15/2014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316037-185B-4F5A-8206-3B2C8C84726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26886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254771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370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950971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FE1589-7102-4C33-B891-00BEB1803675}" type="datetimeFigureOut">
              <a:rPr lang="en-US">
                <a:solidFill>
                  <a:prstClr val="black">
                    <a:tint val="75000"/>
                  </a:prstClr>
                </a:solidFill>
              </a:rPr>
              <a:pPr>
                <a:defRPr/>
              </a:pPr>
              <a:t>4/15/2014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E28161E-6792-473B-A47B-6645BC4621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16472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hyperlink" Target="http://justcoffee.coo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5.xml"/><Relationship Id="rId5" Type="http://schemas.openxmlformats.org/officeDocument/2006/relationships/image" Target="../media/image12.png"/><Relationship Id="rId4" Type="http://schemas.openxmlformats.org/officeDocument/2006/relationships/hyperlink" Target="http://www.communitygroundwork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kickstarter.com/" TargetMode="External"/><Relationship Id="rId2" Type="http://schemas.openxmlformats.org/officeDocument/2006/relationships/image" Target="../media/image13.pn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kickstarter.com/projects/undergroundmeats/underground-meats-open-source-food-safety-model?ref=discovery" TargetMode="Externa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kickstarter.com/projects/broadwayandthresher/broadway-thresher-a-digital-magazine-at-the-crossr?ref=city" TargetMode="Externa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viavia.ch/bnb/pmwiki.php?n=Betriebe.HomePag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5.xml"/><Relationship Id="rId4" Type="http://schemas.openxmlformats.org/officeDocument/2006/relationships/hyperlink" Target="http://creativecommons.org/choo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freepublictransports.com/" TargetMode="External"/><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hyperlink" Target="http://freepublictransports.com/city/" TargetMode="External"/><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zru79jcVTt4" TargetMode="External"/><Relationship Id="rId2" Type="http://schemas.openxmlformats.org/officeDocument/2006/relationships/image" Target="../media/image26.png"/><Relationship Id="rId1" Type="http://schemas.openxmlformats.org/officeDocument/2006/relationships/slideLayout" Target="../slideLayouts/slideLayout111.xml"/><Relationship Id="rId6" Type="http://schemas.openxmlformats.org/officeDocument/2006/relationships/hyperlink" Target="http://www.basicincome2013.eu/en/index.html"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vimeo.com/71975359" TargetMode="External"/><Relationship Id="rId1" Type="http://schemas.openxmlformats.org/officeDocument/2006/relationships/slideLayout" Target="../slideLayouts/slideLayout122.xml"/><Relationship Id="rId5" Type="http://schemas.openxmlformats.org/officeDocument/2006/relationships/hyperlink" Target="../Desktop/What+is+Participatory+Budgeting_-HD.mp4" TargetMode="Externa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vimeo.com/89366699" TargetMode="External"/><Relationship Id="rId1" Type="http://schemas.openxmlformats.org/officeDocument/2006/relationships/slideLayout" Target="../slideLayouts/slideLayout122.xml"/><Relationship Id="rId4" Type="http://schemas.openxmlformats.org/officeDocument/2006/relationships/hyperlink" Target="../Desktop/PBNYC_+It's+Time+to+Vote!+March+29-April+6-HD.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CdqTuhvY-D0" TargetMode="External"/><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3" Type="http://schemas.openxmlformats.org/officeDocument/2006/relationships/hyperlink" Target="https://www.facebook.com/EcoVillageCjn" TargetMode="External"/><Relationship Id="rId2" Type="http://schemas.openxmlformats.org/officeDocument/2006/relationships/image" Target="../media/image33.png"/><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04800" y="421178"/>
            <a:ext cx="8534400" cy="5715000"/>
          </a:xfrm>
          <a:prstGeom prst="rect">
            <a:avLst/>
          </a:prstGeom>
          <a:solidFill>
            <a:schemeClr val="accent2">
              <a:lumMod val="50000"/>
            </a:schemeClr>
          </a:solidFill>
          <a:ln w="38100">
            <a:solidFill>
              <a:schemeClr val="tx1"/>
            </a:solidFill>
            <a:miter lim="800000"/>
            <a:headEnd/>
            <a:tailEnd/>
          </a:ln>
          <a:scene3d>
            <a:camera prst="orthographicFront"/>
            <a:lightRig rig="threePt" dir="t"/>
          </a:scene3d>
          <a:sp3d extrusionH="127000">
            <a:bevelT w="330200" h="330200"/>
            <a:bevelB w="330200" h="330200"/>
            <a:extrusionClr>
              <a:srgbClr val="FFFF00"/>
            </a:extrusionClr>
          </a:sp3d>
        </p:spPr>
        <p:txBody>
          <a:bodyPr lIns="457200" tIns="548640" rIns="457200" bIns="548640" anchor="ctr">
            <a:normAutofit/>
          </a:bodyPr>
          <a:lstStyle/>
          <a:p>
            <a:pPr algn="ctr" fontAlgn="auto">
              <a:spcAft>
                <a:spcPts val="0"/>
              </a:spcAft>
              <a:defRPr/>
            </a:pPr>
            <a:r>
              <a:rPr lang="en-US" sz="5400" b="1" cap="small" dirty="0" smtClean="0">
                <a:solidFill>
                  <a:prstClr val="white"/>
                </a:solidFill>
                <a:effectLst>
                  <a:outerShdw blurRad="38100" dist="38100" dir="2700000" algn="tl">
                    <a:srgbClr val="000000">
                      <a:alpha val="43137"/>
                    </a:srgbClr>
                  </a:outerShdw>
                </a:effectLst>
                <a:latin typeface="Calibri"/>
              </a:rPr>
              <a:t>Real Utopias</a:t>
            </a:r>
          </a:p>
          <a:p>
            <a:pPr algn="ctr" fontAlgn="auto">
              <a:spcAft>
                <a:spcPts val="0"/>
              </a:spcAft>
              <a:defRPr/>
            </a:pPr>
            <a:r>
              <a:rPr lang="en-US" sz="4400" b="1" dirty="0">
                <a:solidFill>
                  <a:prstClr val="white"/>
                </a:solidFill>
                <a:effectLst>
                  <a:outerShdw blurRad="38100" dist="38100" dir="2700000" algn="tl">
                    <a:srgbClr val="000000">
                      <a:alpha val="43137"/>
                    </a:srgbClr>
                  </a:outerShdw>
                </a:effectLst>
                <a:latin typeface="Calibri"/>
              </a:rPr>
              <a:t/>
            </a:r>
            <a:br>
              <a:rPr lang="en-US" sz="4400" b="1" dirty="0">
                <a:solidFill>
                  <a:prstClr val="white"/>
                </a:solidFill>
                <a:effectLst>
                  <a:outerShdw blurRad="38100" dist="38100" dir="2700000" algn="tl">
                    <a:srgbClr val="000000">
                      <a:alpha val="43137"/>
                    </a:srgbClr>
                  </a:outerShdw>
                </a:effectLst>
                <a:latin typeface="Calibri"/>
              </a:rPr>
            </a:br>
            <a:r>
              <a:rPr lang="en-US" sz="4400" b="1" dirty="0" smtClean="0">
                <a:solidFill>
                  <a:prstClr val="white"/>
                </a:solidFill>
                <a:effectLst>
                  <a:outerShdw blurRad="38100" dist="38100" dir="2700000" algn="tl">
                    <a:srgbClr val="000000">
                      <a:alpha val="43137"/>
                    </a:srgbClr>
                  </a:outerShdw>
                </a:effectLst>
                <a:latin typeface="Calibri"/>
              </a:rPr>
              <a:t>Erik Olin Wright</a:t>
            </a:r>
          </a:p>
          <a:p>
            <a:pPr algn="ctr" fontAlgn="auto">
              <a:spcAft>
                <a:spcPts val="0"/>
              </a:spcAft>
              <a:defRPr/>
            </a:pPr>
            <a:r>
              <a:rPr lang="en-US" sz="3200" b="1" dirty="0" smtClean="0">
                <a:solidFill>
                  <a:prstClr val="white"/>
                </a:solidFill>
                <a:effectLst>
                  <a:outerShdw blurRad="38100" dist="38100" dir="2700000" algn="tl">
                    <a:srgbClr val="000000">
                      <a:alpha val="43137"/>
                    </a:srgbClr>
                  </a:outerShdw>
                </a:effectLst>
                <a:latin typeface="Calibri"/>
              </a:rPr>
              <a:t>University of Wisconsin – Madison</a:t>
            </a:r>
          </a:p>
          <a:p>
            <a:pPr algn="ctr" fontAlgn="auto">
              <a:spcAft>
                <a:spcPts val="0"/>
              </a:spcAft>
              <a:defRPr/>
            </a:pPr>
            <a:endParaRPr lang="en-US" sz="3200" b="1" dirty="0">
              <a:solidFill>
                <a:prstClr val="white"/>
              </a:solidFill>
              <a:effectLst>
                <a:outerShdw blurRad="38100" dist="38100" dir="2700000" algn="tl">
                  <a:srgbClr val="000000">
                    <a:alpha val="43137"/>
                  </a:srgbClr>
                </a:outerShdw>
              </a:effectLst>
              <a:latin typeface="Calibri"/>
            </a:endParaRPr>
          </a:p>
          <a:p>
            <a:pPr algn="ctr" fontAlgn="auto">
              <a:spcAft>
                <a:spcPts val="0"/>
              </a:spcAft>
              <a:defRPr/>
            </a:pPr>
            <a:r>
              <a:rPr lang="en-US" sz="2400" b="1" dirty="0" smtClean="0">
                <a:solidFill>
                  <a:prstClr val="white"/>
                </a:solidFill>
                <a:effectLst>
                  <a:outerShdw blurRad="38100" dist="38100" dir="2700000" algn="tl">
                    <a:srgbClr val="000000">
                      <a:alpha val="43137"/>
                    </a:srgbClr>
                  </a:outerShdw>
                </a:effectLst>
                <a:latin typeface="Calibri"/>
              </a:rPr>
              <a:t>Denison College</a:t>
            </a:r>
          </a:p>
          <a:p>
            <a:pPr algn="ctr" fontAlgn="auto">
              <a:spcAft>
                <a:spcPts val="0"/>
              </a:spcAft>
              <a:defRPr/>
            </a:pPr>
            <a:r>
              <a:rPr lang="en-US" sz="2400" b="1" dirty="0" smtClean="0">
                <a:solidFill>
                  <a:prstClr val="white"/>
                </a:solidFill>
                <a:effectLst>
                  <a:outerShdw blurRad="38100" dist="38100" dir="2700000" algn="tl">
                    <a:srgbClr val="000000">
                      <a:alpha val="43137"/>
                    </a:srgbClr>
                  </a:outerShdw>
                </a:effectLst>
                <a:latin typeface="Calibri"/>
              </a:rPr>
              <a:t>April 2014</a:t>
            </a:r>
          </a:p>
          <a:p>
            <a:pPr algn="ctr" fontAlgn="auto">
              <a:spcAft>
                <a:spcPts val="0"/>
              </a:spcAft>
              <a:defRPr/>
            </a:pPr>
            <a:endParaRPr lang="en-US" sz="2400" b="1" dirty="0" smtClean="0">
              <a:solidFill>
                <a:prstClr val="white"/>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69835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 y="685800"/>
            <a:ext cx="8635409" cy="5724644"/>
          </a:xfrm>
          <a:prstGeom prst="rect">
            <a:avLst/>
          </a:prstGeom>
          <a:solidFill>
            <a:schemeClr val="accent5">
              <a:lumMod val="50000"/>
            </a:schemeClr>
          </a:solidFill>
          <a:ln w="50800" algn="ctr">
            <a:solidFill>
              <a:schemeClr val="tx1"/>
            </a:solidFill>
            <a:miter lim="800000"/>
            <a:headEnd/>
            <a:tailEnd/>
          </a:ln>
          <a:effectLst/>
        </p:spPr>
        <p:txBody>
          <a:bodyPr wrap="square" lIns="182880" tIns="182880" rIns="182880" bIns="182880">
            <a:spAutoFit/>
          </a:bodyPr>
          <a:lstStyle/>
          <a:p>
            <a:pPr marL="457200" indent="-457200" algn="ctr">
              <a:spcAft>
                <a:spcPts val="1200"/>
              </a:spcAft>
              <a:tabLst>
                <a:tab pos="685800" algn="l"/>
              </a:tabLst>
            </a:pPr>
            <a:r>
              <a:rPr lang="en-US" sz="3600" b="1" dirty="0" smtClean="0">
                <a:solidFill>
                  <a:prstClr val="white"/>
                </a:solidFill>
                <a:effectLst>
                  <a:outerShdw blurRad="38100" dist="38100" dir="2700000" algn="tl">
                    <a:srgbClr val="000000">
                      <a:alpha val="43137"/>
                    </a:srgbClr>
                  </a:outerShdw>
                </a:effectLst>
              </a:rPr>
              <a:t>Principles </a:t>
            </a:r>
          </a:p>
          <a:p>
            <a:pPr marL="404813" indent="-404813">
              <a:spcAft>
                <a:spcPts val="1200"/>
              </a:spcAft>
              <a:tabLst>
                <a:tab pos="685800" algn="l"/>
              </a:tabLst>
            </a:pPr>
            <a:r>
              <a:rPr lang="en-US" sz="2400" dirty="0" smtClean="0">
                <a:solidFill>
                  <a:schemeClr val="bg1"/>
                </a:solidFill>
              </a:rPr>
              <a:t>Equality: </a:t>
            </a:r>
            <a:r>
              <a:rPr lang="en-US" sz="2200" i="1" dirty="0" smtClean="0">
                <a:solidFill>
                  <a:schemeClr val="bg1"/>
                </a:solidFill>
                <a:latin typeface="Calibri"/>
              </a:rPr>
              <a:t>In a just society all persons would have broadly equal access to the material and social means necessary to live a flourishing life</a:t>
            </a:r>
            <a:r>
              <a:rPr lang="en-US" sz="2200" dirty="0" smtClean="0">
                <a:solidFill>
                  <a:schemeClr val="bg1"/>
                </a:solidFill>
              </a:rPr>
              <a:t>.</a:t>
            </a:r>
          </a:p>
          <a:p>
            <a:pPr marL="457200" indent="-457200">
              <a:spcAft>
                <a:spcPts val="1200"/>
              </a:spcAft>
              <a:tabLst>
                <a:tab pos="685800" algn="l"/>
              </a:tabLst>
            </a:pPr>
            <a:r>
              <a:rPr lang="en-US" sz="2400" dirty="0" smtClean="0">
                <a:solidFill>
                  <a:schemeClr val="bg1"/>
                </a:solidFill>
              </a:rPr>
              <a:t>Democracy: </a:t>
            </a:r>
            <a:r>
              <a:rPr lang="en-US" sz="2200" i="1" dirty="0" smtClean="0">
                <a:solidFill>
                  <a:schemeClr val="bg1"/>
                </a:solidFill>
                <a:latin typeface="Calibri"/>
              </a:rPr>
              <a:t>In </a:t>
            </a:r>
            <a:r>
              <a:rPr lang="en-US" sz="2200" i="1" dirty="0">
                <a:solidFill>
                  <a:schemeClr val="bg1"/>
                </a:solidFill>
                <a:latin typeface="Calibri"/>
              </a:rPr>
              <a:t>a fully democratic society, all people would have broadly equal access to the necessary means to participate meaningfully in decisions about things which affect their lives. </a:t>
            </a:r>
          </a:p>
          <a:p>
            <a:pPr marL="457200" indent="-457200">
              <a:spcAft>
                <a:spcPts val="1200"/>
              </a:spcAft>
              <a:tabLst>
                <a:tab pos="685800" algn="l"/>
              </a:tabLst>
            </a:pPr>
            <a:r>
              <a:rPr lang="en-US" sz="2400" dirty="0">
                <a:solidFill>
                  <a:prstClr val="white"/>
                </a:solidFill>
                <a:latin typeface="Arial" pitchFamily="34" charset="0"/>
                <a:cs typeface="Arial" pitchFamily="34" charset="0"/>
              </a:rPr>
              <a:t>Community/Solidarity</a:t>
            </a:r>
            <a:r>
              <a:rPr lang="en-US" sz="2400" dirty="0">
                <a:solidFill>
                  <a:srgbClr val="4BACC6">
                    <a:lumMod val="50000"/>
                  </a:srgbClr>
                </a:solidFill>
                <a:latin typeface="Arial" pitchFamily="34" charset="0"/>
                <a:cs typeface="Arial" pitchFamily="34" charset="0"/>
              </a:rPr>
              <a:t>: </a:t>
            </a:r>
            <a:r>
              <a:rPr lang="en-US" sz="2200" i="1" dirty="0">
                <a:solidFill>
                  <a:srgbClr val="4BACC6">
                    <a:lumMod val="50000"/>
                  </a:srgbClr>
                </a:solidFill>
                <a:latin typeface="Calibri"/>
              </a:rPr>
              <a:t>Community/solidarity expresses the principle that people ought to cooperate with each other not simply because what they personally get out of it, but also out of a real commitment to the wellbeing of </a:t>
            </a:r>
            <a:r>
              <a:rPr lang="en-US" sz="2200" i="1" dirty="0" smtClean="0">
                <a:solidFill>
                  <a:srgbClr val="4BACC6">
                    <a:lumMod val="50000"/>
                  </a:srgbClr>
                </a:solidFill>
                <a:latin typeface="Calibri"/>
              </a:rPr>
              <a:t>others. </a:t>
            </a:r>
            <a:endParaRPr lang="en-US" sz="2200" baseline="-25000" dirty="0">
              <a:solidFill>
                <a:srgbClr val="4BACC6">
                  <a:lumMod val="50000"/>
                </a:srgbClr>
              </a:solidFill>
              <a:latin typeface="Calibri"/>
            </a:endParaRPr>
          </a:p>
          <a:p>
            <a:pPr marL="457200" indent="-457200">
              <a:spcAft>
                <a:spcPts val="1200"/>
              </a:spcAft>
              <a:tabLst>
                <a:tab pos="685800" algn="l"/>
              </a:tabLst>
            </a:pPr>
            <a:r>
              <a:rPr lang="en-US" sz="2400" dirty="0" smtClean="0">
                <a:solidFill>
                  <a:prstClr val="white"/>
                </a:solidFill>
                <a:latin typeface="Arial" pitchFamily="34" charset="0"/>
                <a:cs typeface="Arial" pitchFamily="34" charset="0"/>
              </a:rPr>
              <a:t>Sustainability</a:t>
            </a:r>
            <a:r>
              <a:rPr lang="en-US" sz="2400" dirty="0" smtClean="0">
                <a:solidFill>
                  <a:srgbClr val="4BACC6">
                    <a:lumMod val="50000"/>
                  </a:srgbClr>
                </a:solidFill>
                <a:latin typeface="Arial" pitchFamily="34" charset="0"/>
                <a:cs typeface="Arial" pitchFamily="34" charset="0"/>
              </a:rPr>
              <a:t>: </a:t>
            </a:r>
            <a:r>
              <a:rPr lang="en-US" sz="2200" i="1" dirty="0">
                <a:solidFill>
                  <a:srgbClr val="4BACC6">
                    <a:lumMod val="50000"/>
                  </a:srgbClr>
                </a:solidFill>
                <a:latin typeface="Calibri"/>
              </a:rPr>
              <a:t>Future generations should have access to the social and material means to live flourishing lives at least at the same level as the present generation. </a:t>
            </a:r>
            <a:endParaRPr lang="en-US" sz="2200" i="1" dirty="0" smtClean="0">
              <a:solidFill>
                <a:srgbClr val="4BACC6">
                  <a:lumMod val="50000"/>
                </a:srgb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1. Moral Foundations</a:t>
            </a:r>
            <a:endParaRPr lang="en-US" b="1" dirty="0">
              <a:solidFill>
                <a:prstClr val="black"/>
              </a:solidFill>
            </a:endParaRPr>
          </a:p>
        </p:txBody>
      </p:sp>
    </p:spTree>
    <p:extLst>
      <p:ext uri="{BB962C8B-B14F-4D97-AF65-F5344CB8AC3E}">
        <p14:creationId xmlns:p14="http://schemas.microsoft.com/office/powerpoint/2010/main" val="3848120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 y="685800"/>
            <a:ext cx="8635409" cy="5724644"/>
          </a:xfrm>
          <a:prstGeom prst="rect">
            <a:avLst/>
          </a:prstGeom>
          <a:solidFill>
            <a:schemeClr val="accent5">
              <a:lumMod val="50000"/>
            </a:schemeClr>
          </a:solidFill>
          <a:ln w="50800" algn="ctr">
            <a:solidFill>
              <a:schemeClr val="tx1"/>
            </a:solidFill>
            <a:miter lim="800000"/>
            <a:headEnd/>
            <a:tailEnd/>
          </a:ln>
          <a:effectLst/>
        </p:spPr>
        <p:txBody>
          <a:bodyPr wrap="square" lIns="182880" tIns="182880" rIns="182880" bIns="182880">
            <a:spAutoFit/>
          </a:bodyPr>
          <a:lstStyle/>
          <a:p>
            <a:pPr marL="457200" indent="-457200" algn="ctr">
              <a:spcAft>
                <a:spcPts val="1200"/>
              </a:spcAft>
              <a:tabLst>
                <a:tab pos="685800" algn="l"/>
              </a:tabLst>
            </a:pPr>
            <a:r>
              <a:rPr lang="en-US" sz="3600" b="1" dirty="0" smtClean="0">
                <a:solidFill>
                  <a:prstClr val="white"/>
                </a:solidFill>
                <a:effectLst>
                  <a:outerShdw blurRad="38100" dist="38100" dir="2700000" algn="tl">
                    <a:srgbClr val="000000">
                      <a:alpha val="43137"/>
                    </a:srgbClr>
                  </a:outerShdw>
                </a:effectLst>
              </a:rPr>
              <a:t>Principles </a:t>
            </a:r>
          </a:p>
          <a:p>
            <a:pPr marL="404813" indent="-404813">
              <a:spcAft>
                <a:spcPts val="1200"/>
              </a:spcAft>
              <a:tabLst>
                <a:tab pos="685800" algn="l"/>
              </a:tabLst>
            </a:pPr>
            <a:r>
              <a:rPr lang="en-US" sz="2400" dirty="0" smtClean="0">
                <a:solidFill>
                  <a:prstClr val="white"/>
                </a:solidFill>
              </a:rPr>
              <a:t>Equality</a:t>
            </a:r>
            <a:r>
              <a:rPr lang="en-US" sz="2400" dirty="0" smtClean="0">
                <a:solidFill>
                  <a:schemeClr val="bg1"/>
                </a:solidFill>
              </a:rPr>
              <a:t>: </a:t>
            </a:r>
            <a:r>
              <a:rPr lang="en-US" sz="2200" i="1" dirty="0" smtClean="0">
                <a:solidFill>
                  <a:schemeClr val="bg1"/>
                </a:solidFill>
                <a:latin typeface="Calibri"/>
              </a:rPr>
              <a:t>In a just society all persons would have broadly equal access to the material and social means necessary to live a flourishing life</a:t>
            </a:r>
            <a:r>
              <a:rPr lang="en-US" sz="2200" dirty="0" smtClean="0">
                <a:solidFill>
                  <a:schemeClr val="bg1"/>
                </a:solidFill>
              </a:rPr>
              <a:t>.</a:t>
            </a:r>
          </a:p>
          <a:p>
            <a:pPr marL="457200" indent="-457200">
              <a:spcAft>
                <a:spcPts val="1200"/>
              </a:spcAft>
              <a:tabLst>
                <a:tab pos="685800" algn="l"/>
              </a:tabLst>
            </a:pPr>
            <a:r>
              <a:rPr lang="en-US" sz="2400" dirty="0" smtClean="0">
                <a:solidFill>
                  <a:schemeClr val="bg1"/>
                </a:solidFill>
              </a:rPr>
              <a:t>Democracy: </a:t>
            </a:r>
            <a:r>
              <a:rPr lang="en-US" sz="2200" i="1" dirty="0" smtClean="0">
                <a:solidFill>
                  <a:schemeClr val="bg1"/>
                </a:solidFill>
                <a:latin typeface="Calibri"/>
              </a:rPr>
              <a:t>In </a:t>
            </a:r>
            <a:r>
              <a:rPr lang="en-US" sz="2200" i="1" dirty="0">
                <a:solidFill>
                  <a:schemeClr val="bg1"/>
                </a:solidFill>
                <a:latin typeface="Calibri"/>
              </a:rPr>
              <a:t>a fully democratic society, all people would have broadly equal access to the necessary means to participate meaningfully in decisions about things which affect their lives. </a:t>
            </a:r>
          </a:p>
          <a:p>
            <a:pPr marL="457200" indent="-457200">
              <a:spcAft>
                <a:spcPts val="1200"/>
              </a:spcAft>
              <a:tabLst>
                <a:tab pos="685800" algn="l"/>
              </a:tabLst>
            </a:pPr>
            <a:r>
              <a:rPr lang="en-US" sz="2400" dirty="0">
                <a:solidFill>
                  <a:schemeClr val="bg1"/>
                </a:solidFill>
                <a:latin typeface="Arial" pitchFamily="34" charset="0"/>
                <a:cs typeface="Arial" pitchFamily="34" charset="0"/>
              </a:rPr>
              <a:t>Community/Solidarity: </a:t>
            </a:r>
            <a:r>
              <a:rPr lang="en-US" sz="2200" i="1" dirty="0">
                <a:solidFill>
                  <a:schemeClr val="bg1"/>
                </a:solidFill>
                <a:latin typeface="Calibri"/>
              </a:rPr>
              <a:t>Community/solidarity expresses the principle that people ought to cooperate with each other not simply because what they personally get out of it, but also out of a real commitment to the wellbeing of </a:t>
            </a:r>
            <a:r>
              <a:rPr lang="en-US" sz="2200" i="1" dirty="0" smtClean="0">
                <a:solidFill>
                  <a:schemeClr val="bg1"/>
                </a:solidFill>
                <a:latin typeface="Calibri"/>
              </a:rPr>
              <a:t>others. </a:t>
            </a:r>
            <a:endParaRPr lang="en-US" sz="2200" baseline="-25000" dirty="0">
              <a:solidFill>
                <a:schemeClr val="bg1"/>
              </a:solidFill>
              <a:latin typeface="Calibri"/>
            </a:endParaRPr>
          </a:p>
          <a:p>
            <a:pPr marL="457200" indent="-457200">
              <a:spcAft>
                <a:spcPts val="1200"/>
              </a:spcAft>
              <a:tabLst>
                <a:tab pos="685800" algn="l"/>
              </a:tabLst>
            </a:pPr>
            <a:r>
              <a:rPr lang="en-US" sz="2400" dirty="0" smtClean="0">
                <a:solidFill>
                  <a:prstClr val="white"/>
                </a:solidFill>
                <a:latin typeface="Arial" pitchFamily="34" charset="0"/>
                <a:cs typeface="Arial" pitchFamily="34" charset="0"/>
              </a:rPr>
              <a:t>Sustainability</a:t>
            </a:r>
            <a:r>
              <a:rPr lang="en-US" sz="2400" dirty="0" smtClean="0">
                <a:solidFill>
                  <a:srgbClr val="4BACC6">
                    <a:lumMod val="50000"/>
                  </a:srgbClr>
                </a:solidFill>
                <a:latin typeface="Arial" pitchFamily="34" charset="0"/>
                <a:cs typeface="Arial" pitchFamily="34" charset="0"/>
              </a:rPr>
              <a:t>: </a:t>
            </a:r>
            <a:r>
              <a:rPr lang="en-US" sz="2200" i="1" dirty="0">
                <a:solidFill>
                  <a:srgbClr val="4BACC6">
                    <a:lumMod val="50000"/>
                  </a:srgbClr>
                </a:solidFill>
                <a:latin typeface="Calibri"/>
              </a:rPr>
              <a:t>Future generations should have access to the social and material means to live flourishing lives at least at the same level as the present generation. </a:t>
            </a:r>
            <a:endParaRPr lang="en-US" sz="2200" i="1" dirty="0" smtClean="0">
              <a:solidFill>
                <a:srgbClr val="4BACC6">
                  <a:lumMod val="50000"/>
                </a:srgb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1. Moral Foundations</a:t>
            </a:r>
            <a:endParaRPr lang="en-US" b="1" dirty="0">
              <a:solidFill>
                <a:prstClr val="black"/>
              </a:solidFill>
            </a:endParaRPr>
          </a:p>
        </p:txBody>
      </p:sp>
    </p:spTree>
    <p:extLst>
      <p:ext uri="{BB962C8B-B14F-4D97-AF65-F5344CB8AC3E}">
        <p14:creationId xmlns:p14="http://schemas.microsoft.com/office/powerpoint/2010/main" val="384812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 y="685800"/>
            <a:ext cx="8635409" cy="5878532"/>
          </a:xfrm>
          <a:prstGeom prst="rect">
            <a:avLst/>
          </a:prstGeom>
          <a:solidFill>
            <a:schemeClr val="accent5">
              <a:lumMod val="50000"/>
            </a:schemeClr>
          </a:solidFill>
          <a:ln w="50800" algn="ctr">
            <a:solidFill>
              <a:schemeClr val="tx1"/>
            </a:solidFill>
            <a:miter lim="800000"/>
            <a:headEnd/>
            <a:tailEnd/>
          </a:ln>
          <a:effectLst/>
        </p:spPr>
        <p:txBody>
          <a:bodyPr wrap="square" lIns="182880" tIns="182880" rIns="182880" bIns="182880">
            <a:spAutoFit/>
          </a:bodyPr>
          <a:lstStyle/>
          <a:p>
            <a:pPr marL="457200" indent="-457200" algn="ctr">
              <a:spcAft>
                <a:spcPts val="1200"/>
              </a:spcAft>
              <a:tabLst>
                <a:tab pos="685800" algn="l"/>
              </a:tabLst>
            </a:pPr>
            <a:r>
              <a:rPr lang="en-US" sz="3600" b="1" dirty="0" smtClean="0">
                <a:solidFill>
                  <a:schemeClr val="bg1"/>
                </a:solidFill>
                <a:effectLst>
                  <a:outerShdw blurRad="38100" dist="38100" dir="2700000" algn="tl">
                    <a:srgbClr val="000000">
                      <a:alpha val="43137"/>
                    </a:srgbClr>
                  </a:outerShdw>
                </a:effectLst>
              </a:rPr>
              <a:t>Principles </a:t>
            </a:r>
          </a:p>
          <a:p>
            <a:pPr marL="404813" indent="-404813">
              <a:spcAft>
                <a:spcPts val="1200"/>
              </a:spcAft>
              <a:tabLst>
                <a:tab pos="685800" algn="l"/>
              </a:tabLst>
            </a:pPr>
            <a:r>
              <a:rPr lang="en-US" sz="2400" dirty="0" smtClean="0">
                <a:solidFill>
                  <a:schemeClr val="bg1"/>
                </a:solidFill>
                <a:effectLst>
                  <a:outerShdw blurRad="38100" dist="38100" dir="2700000" algn="tl">
                    <a:srgbClr val="000000">
                      <a:alpha val="43137"/>
                    </a:srgbClr>
                  </a:outerShdw>
                </a:effectLst>
              </a:rPr>
              <a:t>Equality: </a:t>
            </a:r>
            <a:r>
              <a:rPr lang="en-US" sz="2200" i="1" dirty="0" smtClean="0">
                <a:solidFill>
                  <a:schemeClr val="bg1"/>
                </a:solidFill>
                <a:effectLst>
                  <a:outerShdw blurRad="38100" dist="38100" dir="2700000" algn="tl">
                    <a:srgbClr val="000000">
                      <a:alpha val="43137"/>
                    </a:srgbClr>
                  </a:outerShdw>
                </a:effectLst>
                <a:latin typeface="Calibri"/>
              </a:rPr>
              <a:t>In a just society all persons would have broadly equal access to the material and social means necessary to live a flourishing life</a:t>
            </a:r>
            <a:r>
              <a:rPr lang="en-US" sz="2200" dirty="0" smtClean="0">
                <a:solidFill>
                  <a:schemeClr val="bg1"/>
                </a:solidFill>
                <a:effectLst>
                  <a:outerShdw blurRad="38100" dist="38100" dir="2700000" algn="tl">
                    <a:srgbClr val="000000">
                      <a:alpha val="43137"/>
                    </a:srgbClr>
                  </a:outerShdw>
                </a:effectLst>
              </a:rPr>
              <a:t>.</a:t>
            </a:r>
          </a:p>
          <a:p>
            <a:pPr marL="457200" indent="-457200">
              <a:spcAft>
                <a:spcPts val="1200"/>
              </a:spcAft>
              <a:tabLst>
                <a:tab pos="685800" algn="l"/>
              </a:tabLst>
            </a:pPr>
            <a:r>
              <a:rPr lang="en-US" sz="2400" dirty="0" smtClean="0">
                <a:solidFill>
                  <a:schemeClr val="bg1"/>
                </a:solidFill>
              </a:rPr>
              <a:t>Democracy: </a:t>
            </a:r>
            <a:r>
              <a:rPr lang="en-US" sz="2200" i="1" dirty="0" smtClean="0">
                <a:solidFill>
                  <a:schemeClr val="bg1"/>
                </a:solidFill>
                <a:latin typeface="Calibri"/>
              </a:rPr>
              <a:t>In </a:t>
            </a:r>
            <a:r>
              <a:rPr lang="en-US" sz="2200" i="1" dirty="0">
                <a:solidFill>
                  <a:schemeClr val="bg1"/>
                </a:solidFill>
                <a:latin typeface="Calibri"/>
              </a:rPr>
              <a:t>a fully democratic society, all people would have broadly equal access to the necessary means to participate meaningfully in decisions about things which affect their lives. </a:t>
            </a:r>
          </a:p>
          <a:p>
            <a:pPr marL="457200" indent="-457200">
              <a:spcAft>
                <a:spcPts val="1200"/>
              </a:spcAft>
              <a:tabLst>
                <a:tab pos="685800" algn="l"/>
              </a:tabLst>
            </a:pPr>
            <a:r>
              <a:rPr lang="en-US" sz="2400" dirty="0">
                <a:solidFill>
                  <a:schemeClr val="bg1"/>
                </a:solidFill>
                <a:latin typeface="Arial" pitchFamily="34" charset="0"/>
                <a:cs typeface="Arial" pitchFamily="34" charset="0"/>
              </a:rPr>
              <a:t>Community/Solidarity: </a:t>
            </a:r>
            <a:r>
              <a:rPr lang="en-US" sz="2200" i="1" dirty="0">
                <a:solidFill>
                  <a:schemeClr val="bg1"/>
                </a:solidFill>
                <a:latin typeface="Calibri"/>
              </a:rPr>
              <a:t>Community/solidarity expresses the principle that people ought to cooperate with each other not simply because what they personally get out of it, but also out of a real commitment to the wellbeing of </a:t>
            </a:r>
            <a:r>
              <a:rPr lang="en-US" sz="2200" i="1" dirty="0" smtClean="0">
                <a:solidFill>
                  <a:schemeClr val="bg1"/>
                </a:solidFill>
                <a:latin typeface="Calibri"/>
              </a:rPr>
              <a:t>others. </a:t>
            </a:r>
            <a:endParaRPr lang="en-US" sz="2200" baseline="-25000" dirty="0">
              <a:solidFill>
                <a:schemeClr val="bg1"/>
              </a:solidFill>
              <a:latin typeface="Calibri"/>
            </a:endParaRPr>
          </a:p>
          <a:p>
            <a:pPr marL="457200" indent="-457200">
              <a:spcAft>
                <a:spcPts val="1200"/>
              </a:spcAft>
              <a:tabLst>
                <a:tab pos="685800" algn="l"/>
              </a:tabLst>
            </a:pPr>
            <a:r>
              <a:rPr lang="en-US" sz="2400" dirty="0" smtClean="0">
                <a:solidFill>
                  <a:schemeClr val="bg1"/>
                </a:solidFill>
                <a:latin typeface="Arial" pitchFamily="34" charset="0"/>
                <a:cs typeface="Arial" pitchFamily="34" charset="0"/>
              </a:rPr>
              <a:t>Sustainability: </a:t>
            </a:r>
            <a:r>
              <a:rPr lang="en-US" sz="2200" i="1" dirty="0">
                <a:solidFill>
                  <a:schemeClr val="bg1"/>
                </a:solidFill>
                <a:latin typeface="Calibri"/>
              </a:rPr>
              <a:t>Future generations should have access to the social and material means to live flourishing lives at least at the same level as the present generation. </a:t>
            </a:r>
            <a:endParaRPr lang="en-US" sz="2200" i="1" dirty="0" smtClean="0">
              <a:solidFill>
                <a:schemeClr val="bg1"/>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1. Moral Foundations</a:t>
            </a:r>
            <a:endParaRPr lang="en-US" b="1" dirty="0">
              <a:solidFill>
                <a:prstClr val="black"/>
              </a:solidFill>
            </a:endParaRPr>
          </a:p>
        </p:txBody>
      </p:sp>
    </p:spTree>
    <p:extLst>
      <p:ext uri="{BB962C8B-B14F-4D97-AF65-F5344CB8AC3E}">
        <p14:creationId xmlns:p14="http://schemas.microsoft.com/office/powerpoint/2010/main" val="315178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533400" y="463689"/>
            <a:ext cx="8153400" cy="6032421"/>
          </a:xfrm>
          <a:prstGeom prst="rect">
            <a:avLst/>
          </a:prstGeom>
          <a:solidFill>
            <a:schemeClr val="bg2">
              <a:lumMod val="25000"/>
            </a:schemeClr>
          </a:solidFill>
          <a:ln w="50800" algn="ctr">
            <a:solidFill>
              <a:schemeClr val="tx1"/>
            </a:solidFill>
            <a:miter lim="800000"/>
            <a:headEnd/>
            <a:tailEnd/>
          </a:ln>
          <a:effectLst/>
        </p:spPr>
        <p:txBody>
          <a:bodyPr wrap="square" lIns="274320" tIns="182880" rIns="274320" bIns="182880">
            <a:spAutoFit/>
          </a:bodyPr>
          <a:lstStyle/>
          <a:p>
            <a:pPr marL="457200" indent="-457200" algn="ctr">
              <a:spcAft>
                <a:spcPts val="1200"/>
              </a:spcAft>
              <a:tabLst>
                <a:tab pos="685800" algn="l"/>
              </a:tabLst>
            </a:pPr>
            <a:r>
              <a:rPr lang="en-US" sz="3600" b="1" dirty="0">
                <a:solidFill>
                  <a:prstClr val="white"/>
                </a:solidFill>
                <a:effectLst>
                  <a:outerShdw blurRad="38100" dist="38100" dir="2700000" algn="tl">
                    <a:srgbClr val="000000">
                      <a:alpha val="43137"/>
                    </a:srgbClr>
                  </a:outerShdw>
                </a:effectLst>
              </a:rPr>
              <a:t>Diagnosis &amp; Critique of Capitalism </a:t>
            </a:r>
          </a:p>
          <a:p>
            <a:pPr marL="457200" indent="-457200">
              <a:spcAft>
                <a:spcPts val="1200"/>
              </a:spcAft>
              <a:tabLst>
                <a:tab pos="685800" algn="l"/>
              </a:tabLst>
            </a:pPr>
            <a:r>
              <a:rPr lang="en-US" sz="2200" dirty="0" smtClean="0">
                <a:solidFill>
                  <a:schemeClr val="bg2">
                    <a:lumMod val="25000"/>
                  </a:schemeClr>
                </a:solidFill>
              </a:rPr>
              <a:t>Equality: </a:t>
            </a:r>
            <a:r>
              <a:rPr lang="en-US" sz="2200" i="1" dirty="0" smtClean="0">
                <a:solidFill>
                  <a:schemeClr val="bg2">
                    <a:lumMod val="25000"/>
                  </a:schemeClr>
                </a:solidFill>
                <a:latin typeface="+mn-lt"/>
                <a:ea typeface="Times New Roman"/>
              </a:rPr>
              <a:t>Capitalism </a:t>
            </a:r>
            <a:r>
              <a:rPr lang="en-US" sz="2200" i="1" dirty="0">
                <a:solidFill>
                  <a:schemeClr val="bg2">
                    <a:lumMod val="25000"/>
                  </a:schemeClr>
                </a:solidFill>
                <a:latin typeface="+mn-lt"/>
                <a:ea typeface="Times New Roman"/>
              </a:rPr>
              <a:t>perpetuates eliminable forms of human suffering and </a:t>
            </a:r>
            <a:r>
              <a:rPr lang="en-US" sz="2200" i="1" dirty="0" smtClean="0">
                <a:solidFill>
                  <a:schemeClr val="bg2">
                    <a:lumMod val="25000"/>
                  </a:schemeClr>
                </a:solidFill>
                <a:latin typeface="+mn-lt"/>
                <a:ea typeface="Times New Roman"/>
              </a:rPr>
              <a:t>deficits in human flourishing. It inherently </a:t>
            </a:r>
            <a:r>
              <a:rPr lang="en-US" sz="2200" i="1" dirty="0">
                <a:solidFill>
                  <a:schemeClr val="bg2">
                    <a:lumMod val="25000"/>
                  </a:schemeClr>
                </a:solidFill>
                <a:latin typeface="+mn-lt"/>
                <a:ea typeface="Times New Roman"/>
              </a:rPr>
              <a:t>generates levels of inequality in income and wealth that systematically violate social justice</a:t>
            </a:r>
            <a:r>
              <a:rPr lang="en-US" sz="2200" i="1" dirty="0" smtClean="0">
                <a:solidFill>
                  <a:schemeClr val="bg2">
                    <a:lumMod val="25000"/>
                  </a:schemeClr>
                </a:solidFill>
                <a:latin typeface="+mn-lt"/>
                <a:ea typeface="Times New Roman"/>
              </a:rPr>
              <a:t>. </a:t>
            </a:r>
            <a:endParaRPr lang="en-US" sz="2200" i="1" dirty="0" smtClean="0">
              <a:solidFill>
                <a:schemeClr val="bg2">
                  <a:lumMod val="25000"/>
                </a:schemeClr>
              </a:solidFill>
              <a:latin typeface="+mn-lt"/>
            </a:endParaRPr>
          </a:p>
          <a:p>
            <a:pPr marL="457200" indent="-457200">
              <a:spcAft>
                <a:spcPts val="1200"/>
              </a:spcAft>
              <a:tabLst>
                <a:tab pos="685800" algn="l"/>
              </a:tabLst>
            </a:pPr>
            <a:r>
              <a:rPr lang="en-US" sz="2200" dirty="0" smtClean="0">
                <a:solidFill>
                  <a:schemeClr val="bg2">
                    <a:lumMod val="25000"/>
                  </a:schemeClr>
                </a:solidFill>
              </a:rPr>
              <a:t>Democracy: </a:t>
            </a:r>
            <a:r>
              <a:rPr lang="en-US" sz="2200" i="1" dirty="0" smtClean="0">
                <a:solidFill>
                  <a:schemeClr val="bg2">
                    <a:lumMod val="25000"/>
                  </a:schemeClr>
                </a:solidFill>
                <a:latin typeface="Calibri"/>
              </a:rPr>
              <a:t>Capitalism generates severe deficits in realizing democratic values by excluding crucial decisions from public deliberation, by allowing private wealth to affect access to political power, and by allowing workplace dictatorships.</a:t>
            </a:r>
          </a:p>
          <a:p>
            <a:pPr marL="457200" indent="-457200">
              <a:spcAft>
                <a:spcPts val="1200"/>
              </a:spcAft>
              <a:tabLst>
                <a:tab pos="685800" algn="l"/>
              </a:tabLst>
            </a:pPr>
            <a:r>
              <a:rPr lang="en-US" sz="2200" dirty="0" smtClean="0">
                <a:solidFill>
                  <a:schemeClr val="bg2">
                    <a:lumMod val="25000"/>
                  </a:schemeClr>
                </a:solidFill>
              </a:rPr>
              <a:t>Community/Solidarity</a:t>
            </a:r>
            <a:r>
              <a:rPr lang="en-US" sz="2200" dirty="0">
                <a:solidFill>
                  <a:schemeClr val="bg2">
                    <a:lumMod val="25000"/>
                  </a:schemeClr>
                </a:solidFill>
              </a:rPr>
              <a:t>: </a:t>
            </a:r>
            <a:r>
              <a:rPr lang="en-US" sz="2200" i="1" dirty="0" smtClean="0">
                <a:solidFill>
                  <a:schemeClr val="bg2">
                    <a:lumMod val="25000"/>
                  </a:schemeClr>
                </a:solidFill>
                <a:latin typeface="+mn-lt"/>
              </a:rPr>
              <a:t>Competition and commodification within capitalism undermine community/solidarity.</a:t>
            </a:r>
            <a:endParaRPr lang="en-US" sz="2200" i="1" dirty="0">
              <a:solidFill>
                <a:schemeClr val="bg2">
                  <a:lumMod val="25000"/>
                </a:schemeClr>
              </a:solidFill>
              <a:latin typeface="+mn-lt"/>
            </a:endParaRPr>
          </a:p>
          <a:p>
            <a:pPr marL="457200" indent="-457200">
              <a:tabLst>
                <a:tab pos="685800" algn="l"/>
              </a:tabLst>
            </a:pPr>
            <a:r>
              <a:rPr lang="en-US" sz="2200" dirty="0" smtClean="0">
                <a:solidFill>
                  <a:schemeClr val="bg2">
                    <a:lumMod val="25000"/>
                  </a:schemeClr>
                </a:solidFill>
                <a:latin typeface="Arial" pitchFamily="34" charset="0"/>
                <a:cs typeface="Arial" pitchFamily="34" charset="0"/>
              </a:rPr>
              <a:t>Sustainability: </a:t>
            </a:r>
            <a:r>
              <a:rPr lang="en-US" sz="2200" i="1" dirty="0" smtClean="0">
                <a:solidFill>
                  <a:schemeClr val="bg2">
                    <a:lumMod val="25000"/>
                  </a:schemeClr>
                </a:solidFill>
                <a:latin typeface="Calibri"/>
              </a:rPr>
              <a:t>Capitalism inherently threatens the quality of the environment for future generations because of imperatives for consumerism and endless growth. </a:t>
            </a:r>
            <a:endParaRPr lang="en-US" sz="2200" i="1" dirty="0">
              <a:solidFill>
                <a:schemeClr val="bg2">
                  <a:lumMod val="25000"/>
                </a:scheme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t>Task 2. Diagnosis &amp; Critique</a:t>
            </a:r>
            <a:endParaRPr lang="en-US" b="1" dirty="0"/>
          </a:p>
        </p:txBody>
      </p:sp>
    </p:spTree>
    <p:extLst>
      <p:ext uri="{BB962C8B-B14F-4D97-AF65-F5344CB8AC3E}">
        <p14:creationId xmlns:p14="http://schemas.microsoft.com/office/powerpoint/2010/main" val="4116261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533400" y="463689"/>
            <a:ext cx="8153400" cy="6032421"/>
          </a:xfrm>
          <a:prstGeom prst="rect">
            <a:avLst/>
          </a:prstGeom>
          <a:solidFill>
            <a:schemeClr val="bg2">
              <a:lumMod val="25000"/>
            </a:schemeClr>
          </a:solidFill>
          <a:ln w="50800" algn="ctr">
            <a:solidFill>
              <a:schemeClr val="tx1"/>
            </a:solidFill>
            <a:miter lim="800000"/>
            <a:headEnd/>
            <a:tailEnd/>
          </a:ln>
          <a:effectLst/>
        </p:spPr>
        <p:txBody>
          <a:bodyPr wrap="square" lIns="274320" tIns="182880" rIns="274320" bIns="182880">
            <a:spAutoFit/>
          </a:bodyPr>
          <a:lstStyle/>
          <a:p>
            <a:pPr marL="457200" indent="-457200" algn="ctr">
              <a:spcAft>
                <a:spcPts val="1200"/>
              </a:spcAft>
              <a:tabLst>
                <a:tab pos="685800" algn="l"/>
              </a:tabLst>
            </a:pPr>
            <a:r>
              <a:rPr lang="en-US" sz="3600" b="1" dirty="0">
                <a:solidFill>
                  <a:prstClr val="white"/>
                </a:solidFill>
                <a:effectLst>
                  <a:outerShdw blurRad="38100" dist="38100" dir="2700000" algn="tl">
                    <a:srgbClr val="000000">
                      <a:alpha val="43137"/>
                    </a:srgbClr>
                  </a:outerShdw>
                </a:effectLst>
              </a:rPr>
              <a:t>Diagnosis &amp; Critique of Capitalism </a:t>
            </a: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Equality: </a:t>
            </a:r>
            <a:r>
              <a:rPr lang="en-US" sz="2200" i="1" dirty="0" smtClean="0">
                <a:solidFill>
                  <a:prstClr val="white"/>
                </a:solidFill>
                <a:effectLst>
                  <a:outerShdw blurRad="38100" dist="38100" dir="2700000" algn="tl">
                    <a:srgbClr val="000000">
                      <a:alpha val="43137"/>
                    </a:srgbClr>
                  </a:outerShdw>
                </a:effectLst>
                <a:latin typeface="Calibri"/>
                <a:ea typeface="Times New Roman"/>
              </a:rPr>
              <a:t>Capitalism </a:t>
            </a:r>
            <a:r>
              <a:rPr lang="en-US" sz="2200" i="1" dirty="0">
                <a:solidFill>
                  <a:prstClr val="white"/>
                </a:solidFill>
                <a:effectLst>
                  <a:outerShdw blurRad="38100" dist="38100" dir="2700000" algn="tl">
                    <a:srgbClr val="000000">
                      <a:alpha val="43137"/>
                    </a:srgbClr>
                  </a:outerShdw>
                </a:effectLst>
                <a:latin typeface="Calibri"/>
                <a:ea typeface="Times New Roman"/>
              </a:rPr>
              <a:t>perpetuates eliminable forms of human suffering and </a:t>
            </a:r>
            <a:r>
              <a:rPr lang="en-US" sz="2200" i="1" dirty="0" smtClean="0">
                <a:solidFill>
                  <a:prstClr val="white"/>
                </a:solidFill>
                <a:effectLst>
                  <a:outerShdw blurRad="38100" dist="38100" dir="2700000" algn="tl">
                    <a:srgbClr val="000000">
                      <a:alpha val="43137"/>
                    </a:srgbClr>
                  </a:outerShdw>
                </a:effectLst>
                <a:latin typeface="Calibri"/>
                <a:ea typeface="Times New Roman"/>
              </a:rPr>
              <a:t>deficits in human flourishing. It inherently </a:t>
            </a:r>
            <a:r>
              <a:rPr lang="en-US" sz="2200" i="1" dirty="0">
                <a:solidFill>
                  <a:prstClr val="white"/>
                </a:solidFill>
                <a:effectLst>
                  <a:outerShdw blurRad="38100" dist="38100" dir="2700000" algn="tl">
                    <a:srgbClr val="000000">
                      <a:alpha val="43137"/>
                    </a:srgbClr>
                  </a:outerShdw>
                </a:effectLst>
                <a:latin typeface="Calibri"/>
                <a:ea typeface="Times New Roman"/>
              </a:rPr>
              <a:t>generates levels of inequality in income and wealth that systematically violate social justice</a:t>
            </a:r>
            <a:r>
              <a:rPr lang="en-US" sz="2200" i="1" dirty="0" smtClean="0">
                <a:solidFill>
                  <a:prstClr val="white"/>
                </a:solidFill>
                <a:effectLst>
                  <a:outerShdw blurRad="38100" dist="38100" dir="2700000" algn="tl">
                    <a:srgbClr val="000000">
                      <a:alpha val="43137"/>
                    </a:srgbClr>
                  </a:outerShdw>
                </a:effectLst>
                <a:latin typeface="Calibri"/>
                <a:ea typeface="Times New Roman"/>
              </a:rPr>
              <a:t>. </a:t>
            </a:r>
            <a:endParaRPr lang="en-US" sz="2200" i="1" dirty="0" smtClean="0">
              <a:solidFill>
                <a:prstClr val="white"/>
              </a:solidFill>
              <a:effectLst>
                <a:outerShdw blurRad="38100" dist="38100" dir="2700000" algn="tl">
                  <a:srgbClr val="000000">
                    <a:alpha val="43137"/>
                  </a:srgbClr>
                </a:outerShdw>
              </a:effectLst>
              <a:latin typeface="Calibri"/>
            </a:endParaRPr>
          </a:p>
          <a:p>
            <a:pPr marL="457200" indent="-457200">
              <a:spcAft>
                <a:spcPts val="1200"/>
              </a:spcAft>
              <a:tabLst>
                <a:tab pos="685800" algn="l"/>
              </a:tabLst>
            </a:pPr>
            <a:r>
              <a:rPr lang="en-US" sz="2200" dirty="0" smtClean="0">
                <a:solidFill>
                  <a:schemeClr val="bg2">
                    <a:lumMod val="25000"/>
                  </a:schemeClr>
                </a:solidFill>
              </a:rPr>
              <a:t>Democracy: </a:t>
            </a:r>
            <a:r>
              <a:rPr lang="en-US" sz="2200" i="1" dirty="0" smtClean="0">
                <a:solidFill>
                  <a:schemeClr val="bg2">
                    <a:lumMod val="25000"/>
                  </a:schemeClr>
                </a:solidFill>
                <a:latin typeface="Calibri"/>
              </a:rPr>
              <a:t>Capitalism generates severe deficits in realizing democratic values by excluding crucial decisions from public deliberation, by allowing private wealth to affect access to political power, and by allowing workplace dictatorships.</a:t>
            </a:r>
          </a:p>
          <a:p>
            <a:pPr marL="457200" indent="-457200">
              <a:spcAft>
                <a:spcPts val="1200"/>
              </a:spcAft>
              <a:tabLst>
                <a:tab pos="685800" algn="l"/>
              </a:tabLst>
            </a:pPr>
            <a:r>
              <a:rPr lang="en-US" sz="2200" dirty="0" smtClean="0">
                <a:solidFill>
                  <a:schemeClr val="bg2">
                    <a:lumMod val="25000"/>
                  </a:schemeClr>
                </a:solidFill>
              </a:rPr>
              <a:t>Community/Solidarity</a:t>
            </a:r>
            <a:r>
              <a:rPr lang="en-US" sz="2200" dirty="0">
                <a:solidFill>
                  <a:schemeClr val="bg2">
                    <a:lumMod val="25000"/>
                  </a:schemeClr>
                </a:solidFill>
              </a:rPr>
              <a:t>: </a:t>
            </a:r>
            <a:r>
              <a:rPr lang="en-US" sz="2200" i="1" dirty="0" smtClean="0">
                <a:solidFill>
                  <a:schemeClr val="bg2">
                    <a:lumMod val="25000"/>
                  </a:schemeClr>
                </a:solidFill>
                <a:latin typeface="Calibri"/>
              </a:rPr>
              <a:t>Competition and commodification within capitalism undermine community/solidarity.</a:t>
            </a:r>
            <a:endParaRPr lang="en-US" sz="2200" i="1" dirty="0">
              <a:solidFill>
                <a:schemeClr val="bg2">
                  <a:lumMod val="25000"/>
                </a:schemeClr>
              </a:solidFill>
              <a:latin typeface="Calibri"/>
            </a:endParaRPr>
          </a:p>
          <a:p>
            <a:pPr marL="457200" indent="-457200">
              <a:tabLst>
                <a:tab pos="685800" algn="l"/>
              </a:tabLst>
            </a:pPr>
            <a:r>
              <a:rPr lang="en-US" sz="2200" dirty="0" smtClean="0">
                <a:solidFill>
                  <a:schemeClr val="bg2">
                    <a:lumMod val="25000"/>
                  </a:schemeClr>
                </a:solidFill>
                <a:latin typeface="Arial" pitchFamily="34" charset="0"/>
                <a:cs typeface="Arial" pitchFamily="34" charset="0"/>
              </a:rPr>
              <a:t>Sustainability: </a:t>
            </a:r>
            <a:r>
              <a:rPr lang="en-US" sz="2200" i="1" dirty="0" smtClean="0">
                <a:solidFill>
                  <a:schemeClr val="bg2">
                    <a:lumMod val="25000"/>
                  </a:schemeClr>
                </a:solidFill>
                <a:latin typeface="Calibri"/>
              </a:rPr>
              <a:t>Capitalism inherently threatens the quality of the environment for future generations because of imperatives for consumerism and endless growth. </a:t>
            </a:r>
            <a:endParaRPr lang="en-US" sz="2200" i="1" dirty="0">
              <a:solidFill>
                <a:schemeClr val="bg2">
                  <a:lumMod val="25000"/>
                </a:scheme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2. Diagnosis &amp; Critique</a:t>
            </a:r>
            <a:endParaRPr lang="en-US" b="1" dirty="0">
              <a:solidFill>
                <a:prstClr val="black"/>
              </a:solidFill>
            </a:endParaRPr>
          </a:p>
        </p:txBody>
      </p:sp>
    </p:spTree>
    <p:extLst>
      <p:ext uri="{BB962C8B-B14F-4D97-AF65-F5344CB8AC3E}">
        <p14:creationId xmlns:p14="http://schemas.microsoft.com/office/powerpoint/2010/main" val="3924404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533400" y="463689"/>
            <a:ext cx="8153400" cy="6032421"/>
          </a:xfrm>
          <a:prstGeom prst="rect">
            <a:avLst/>
          </a:prstGeom>
          <a:solidFill>
            <a:schemeClr val="bg2">
              <a:lumMod val="25000"/>
            </a:schemeClr>
          </a:solidFill>
          <a:ln w="50800" algn="ctr">
            <a:solidFill>
              <a:schemeClr val="tx1"/>
            </a:solidFill>
            <a:miter lim="800000"/>
            <a:headEnd/>
            <a:tailEnd/>
          </a:ln>
          <a:effectLst/>
        </p:spPr>
        <p:txBody>
          <a:bodyPr wrap="square" lIns="274320" tIns="182880" rIns="274320" bIns="182880">
            <a:spAutoFit/>
          </a:bodyPr>
          <a:lstStyle/>
          <a:p>
            <a:pPr marL="457200" indent="-457200" algn="ctr">
              <a:spcAft>
                <a:spcPts val="1200"/>
              </a:spcAft>
              <a:tabLst>
                <a:tab pos="685800" algn="l"/>
              </a:tabLst>
            </a:pPr>
            <a:r>
              <a:rPr lang="en-US" sz="3600" b="1" dirty="0">
                <a:solidFill>
                  <a:prstClr val="white"/>
                </a:solidFill>
                <a:effectLst>
                  <a:outerShdw blurRad="38100" dist="38100" dir="2700000" algn="tl">
                    <a:srgbClr val="000000">
                      <a:alpha val="43137"/>
                    </a:srgbClr>
                  </a:outerShdw>
                </a:effectLst>
              </a:rPr>
              <a:t>Diagnosis &amp; Critique of Capitalism </a:t>
            </a: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Equality: </a:t>
            </a:r>
            <a:r>
              <a:rPr lang="en-US" sz="2200" i="1" dirty="0" smtClean="0">
                <a:solidFill>
                  <a:prstClr val="white"/>
                </a:solidFill>
                <a:effectLst>
                  <a:outerShdw blurRad="38100" dist="38100" dir="2700000" algn="tl">
                    <a:srgbClr val="000000">
                      <a:alpha val="43137"/>
                    </a:srgbClr>
                  </a:outerShdw>
                </a:effectLst>
                <a:latin typeface="Calibri"/>
                <a:ea typeface="Times New Roman"/>
              </a:rPr>
              <a:t>Capitalism </a:t>
            </a:r>
            <a:r>
              <a:rPr lang="en-US" sz="2200" i="1" dirty="0">
                <a:solidFill>
                  <a:prstClr val="white"/>
                </a:solidFill>
                <a:effectLst>
                  <a:outerShdw blurRad="38100" dist="38100" dir="2700000" algn="tl">
                    <a:srgbClr val="000000">
                      <a:alpha val="43137"/>
                    </a:srgbClr>
                  </a:outerShdw>
                </a:effectLst>
                <a:latin typeface="Calibri"/>
                <a:ea typeface="Times New Roman"/>
              </a:rPr>
              <a:t>perpetuates eliminable forms of human suffering and </a:t>
            </a:r>
            <a:r>
              <a:rPr lang="en-US" sz="2200" i="1" dirty="0" smtClean="0">
                <a:solidFill>
                  <a:prstClr val="white"/>
                </a:solidFill>
                <a:effectLst>
                  <a:outerShdw blurRad="38100" dist="38100" dir="2700000" algn="tl">
                    <a:srgbClr val="000000">
                      <a:alpha val="43137"/>
                    </a:srgbClr>
                  </a:outerShdw>
                </a:effectLst>
                <a:latin typeface="Calibri"/>
                <a:ea typeface="Times New Roman"/>
              </a:rPr>
              <a:t>deficits in human flourishing. It inherently </a:t>
            </a:r>
            <a:r>
              <a:rPr lang="en-US" sz="2200" i="1" dirty="0">
                <a:solidFill>
                  <a:prstClr val="white"/>
                </a:solidFill>
                <a:effectLst>
                  <a:outerShdw blurRad="38100" dist="38100" dir="2700000" algn="tl">
                    <a:srgbClr val="000000">
                      <a:alpha val="43137"/>
                    </a:srgbClr>
                  </a:outerShdw>
                </a:effectLst>
                <a:latin typeface="Calibri"/>
                <a:ea typeface="Times New Roman"/>
              </a:rPr>
              <a:t>generates levels of inequality in income and wealth that systematically violate social justice</a:t>
            </a:r>
            <a:r>
              <a:rPr lang="en-US" sz="2200" i="1" dirty="0" smtClean="0">
                <a:solidFill>
                  <a:prstClr val="white"/>
                </a:solidFill>
                <a:effectLst>
                  <a:outerShdw blurRad="38100" dist="38100" dir="2700000" algn="tl">
                    <a:srgbClr val="000000">
                      <a:alpha val="43137"/>
                    </a:srgbClr>
                  </a:outerShdw>
                </a:effectLst>
                <a:latin typeface="Calibri"/>
                <a:ea typeface="Times New Roman"/>
              </a:rPr>
              <a:t>. </a:t>
            </a:r>
            <a:endParaRPr lang="en-US" sz="2200" i="1" dirty="0" smtClean="0">
              <a:solidFill>
                <a:prstClr val="white"/>
              </a:solidFill>
              <a:effectLst>
                <a:outerShdw blurRad="38100" dist="38100" dir="2700000" algn="tl">
                  <a:srgbClr val="000000">
                    <a:alpha val="43137"/>
                  </a:srgbClr>
                </a:outerShdw>
              </a:effectLst>
              <a:latin typeface="Calibri"/>
            </a:endParaRP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Democracy: </a:t>
            </a:r>
            <a:r>
              <a:rPr lang="en-US" sz="2200" i="1" dirty="0" smtClean="0">
                <a:solidFill>
                  <a:prstClr val="white"/>
                </a:solidFill>
                <a:effectLst>
                  <a:outerShdw blurRad="38100" dist="38100" dir="2700000" algn="tl">
                    <a:srgbClr val="000000">
                      <a:alpha val="43137"/>
                    </a:srgbClr>
                  </a:outerShdw>
                </a:effectLst>
                <a:latin typeface="Calibri"/>
              </a:rPr>
              <a:t>Capitalism generates severe deficits in realizing democratic values by excluding crucial decisions from public deliberation, by allowing private wealth to affect access to political power, and by allowing workplace dictatorships.</a:t>
            </a:r>
          </a:p>
          <a:p>
            <a:pPr marL="457200" indent="-457200">
              <a:spcAft>
                <a:spcPts val="1200"/>
              </a:spcAft>
              <a:tabLst>
                <a:tab pos="685800" algn="l"/>
              </a:tabLst>
            </a:pPr>
            <a:r>
              <a:rPr lang="en-US" sz="2200" dirty="0" smtClean="0">
                <a:solidFill>
                  <a:schemeClr val="bg2">
                    <a:lumMod val="25000"/>
                  </a:schemeClr>
                </a:solidFill>
              </a:rPr>
              <a:t>Community/Solidarity</a:t>
            </a:r>
            <a:r>
              <a:rPr lang="en-US" sz="2200" dirty="0">
                <a:solidFill>
                  <a:schemeClr val="bg2">
                    <a:lumMod val="25000"/>
                  </a:schemeClr>
                </a:solidFill>
              </a:rPr>
              <a:t>: </a:t>
            </a:r>
            <a:r>
              <a:rPr lang="en-US" sz="2200" i="1" dirty="0" smtClean="0">
                <a:solidFill>
                  <a:schemeClr val="bg2">
                    <a:lumMod val="25000"/>
                  </a:schemeClr>
                </a:solidFill>
                <a:latin typeface="Calibri"/>
              </a:rPr>
              <a:t>Competition and commodification within capitalism undermine community/solidarity.</a:t>
            </a:r>
            <a:endParaRPr lang="en-US" sz="2200" i="1" dirty="0">
              <a:solidFill>
                <a:schemeClr val="bg2">
                  <a:lumMod val="25000"/>
                </a:schemeClr>
              </a:solidFill>
              <a:latin typeface="Calibri"/>
            </a:endParaRPr>
          </a:p>
          <a:p>
            <a:pPr marL="457200" indent="-457200">
              <a:tabLst>
                <a:tab pos="685800" algn="l"/>
              </a:tabLst>
            </a:pPr>
            <a:r>
              <a:rPr lang="en-US" sz="2200" dirty="0" smtClean="0">
                <a:solidFill>
                  <a:schemeClr val="bg2">
                    <a:lumMod val="25000"/>
                  </a:schemeClr>
                </a:solidFill>
                <a:latin typeface="Arial" pitchFamily="34" charset="0"/>
                <a:cs typeface="Arial" pitchFamily="34" charset="0"/>
              </a:rPr>
              <a:t>Sustainability: </a:t>
            </a:r>
            <a:r>
              <a:rPr lang="en-US" sz="2200" i="1" dirty="0" smtClean="0">
                <a:solidFill>
                  <a:schemeClr val="bg2">
                    <a:lumMod val="25000"/>
                  </a:schemeClr>
                </a:solidFill>
                <a:latin typeface="Calibri"/>
              </a:rPr>
              <a:t>Capitalism inherently threatens the quality of the environment for future generations because of imperatives for consumerism and endless growth. </a:t>
            </a:r>
            <a:endParaRPr lang="en-US" sz="2200" i="1" dirty="0">
              <a:solidFill>
                <a:schemeClr val="bg2">
                  <a:lumMod val="25000"/>
                </a:scheme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2. Diagnosis &amp; Critique</a:t>
            </a:r>
            <a:endParaRPr lang="en-US" b="1" dirty="0">
              <a:solidFill>
                <a:prstClr val="black"/>
              </a:solidFill>
            </a:endParaRPr>
          </a:p>
        </p:txBody>
      </p:sp>
    </p:spTree>
    <p:extLst>
      <p:ext uri="{BB962C8B-B14F-4D97-AF65-F5344CB8AC3E}">
        <p14:creationId xmlns:p14="http://schemas.microsoft.com/office/powerpoint/2010/main" val="3924404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533400" y="463689"/>
            <a:ext cx="8153400" cy="6032421"/>
          </a:xfrm>
          <a:prstGeom prst="rect">
            <a:avLst/>
          </a:prstGeom>
          <a:solidFill>
            <a:schemeClr val="bg2">
              <a:lumMod val="25000"/>
            </a:schemeClr>
          </a:solidFill>
          <a:ln w="50800" algn="ctr">
            <a:solidFill>
              <a:schemeClr val="tx1"/>
            </a:solidFill>
            <a:miter lim="800000"/>
            <a:headEnd/>
            <a:tailEnd/>
          </a:ln>
          <a:effectLst/>
        </p:spPr>
        <p:txBody>
          <a:bodyPr wrap="square" lIns="274320" tIns="182880" rIns="274320" bIns="182880">
            <a:spAutoFit/>
          </a:bodyPr>
          <a:lstStyle/>
          <a:p>
            <a:pPr marL="457200" indent="-457200" algn="ctr">
              <a:spcAft>
                <a:spcPts val="1200"/>
              </a:spcAft>
              <a:tabLst>
                <a:tab pos="685800" algn="l"/>
              </a:tabLst>
            </a:pPr>
            <a:r>
              <a:rPr lang="en-US" sz="3600" b="1" dirty="0">
                <a:solidFill>
                  <a:prstClr val="white"/>
                </a:solidFill>
                <a:effectLst>
                  <a:outerShdw blurRad="38100" dist="38100" dir="2700000" algn="tl">
                    <a:srgbClr val="000000">
                      <a:alpha val="43137"/>
                    </a:srgbClr>
                  </a:outerShdw>
                </a:effectLst>
              </a:rPr>
              <a:t>Diagnosis &amp; Critique of Capitalism </a:t>
            </a: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Equality: </a:t>
            </a:r>
            <a:r>
              <a:rPr lang="en-US" sz="2200" i="1" dirty="0" smtClean="0">
                <a:solidFill>
                  <a:prstClr val="white"/>
                </a:solidFill>
                <a:effectLst>
                  <a:outerShdw blurRad="38100" dist="38100" dir="2700000" algn="tl">
                    <a:srgbClr val="000000">
                      <a:alpha val="43137"/>
                    </a:srgbClr>
                  </a:outerShdw>
                </a:effectLst>
                <a:latin typeface="Calibri"/>
                <a:ea typeface="Times New Roman"/>
              </a:rPr>
              <a:t>Capitalism </a:t>
            </a:r>
            <a:r>
              <a:rPr lang="en-US" sz="2200" i="1" dirty="0">
                <a:solidFill>
                  <a:prstClr val="white"/>
                </a:solidFill>
                <a:effectLst>
                  <a:outerShdw blurRad="38100" dist="38100" dir="2700000" algn="tl">
                    <a:srgbClr val="000000">
                      <a:alpha val="43137"/>
                    </a:srgbClr>
                  </a:outerShdw>
                </a:effectLst>
                <a:latin typeface="Calibri"/>
                <a:ea typeface="Times New Roman"/>
              </a:rPr>
              <a:t>perpetuates eliminable forms of human suffering and </a:t>
            </a:r>
            <a:r>
              <a:rPr lang="en-US" sz="2200" i="1" dirty="0" smtClean="0">
                <a:solidFill>
                  <a:prstClr val="white"/>
                </a:solidFill>
                <a:effectLst>
                  <a:outerShdw blurRad="38100" dist="38100" dir="2700000" algn="tl">
                    <a:srgbClr val="000000">
                      <a:alpha val="43137"/>
                    </a:srgbClr>
                  </a:outerShdw>
                </a:effectLst>
                <a:latin typeface="Calibri"/>
                <a:ea typeface="Times New Roman"/>
              </a:rPr>
              <a:t>deficits in human flourishing. It inherently </a:t>
            </a:r>
            <a:r>
              <a:rPr lang="en-US" sz="2200" i="1" dirty="0">
                <a:solidFill>
                  <a:prstClr val="white"/>
                </a:solidFill>
                <a:effectLst>
                  <a:outerShdw blurRad="38100" dist="38100" dir="2700000" algn="tl">
                    <a:srgbClr val="000000">
                      <a:alpha val="43137"/>
                    </a:srgbClr>
                  </a:outerShdw>
                </a:effectLst>
                <a:latin typeface="Calibri"/>
                <a:ea typeface="Times New Roman"/>
              </a:rPr>
              <a:t>generates levels of inequality in income and wealth that systematically violate social justice</a:t>
            </a:r>
            <a:r>
              <a:rPr lang="en-US" sz="2200" i="1" dirty="0" smtClean="0">
                <a:solidFill>
                  <a:prstClr val="white"/>
                </a:solidFill>
                <a:effectLst>
                  <a:outerShdw blurRad="38100" dist="38100" dir="2700000" algn="tl">
                    <a:srgbClr val="000000">
                      <a:alpha val="43137"/>
                    </a:srgbClr>
                  </a:outerShdw>
                </a:effectLst>
                <a:latin typeface="Calibri"/>
                <a:ea typeface="Times New Roman"/>
              </a:rPr>
              <a:t>. </a:t>
            </a:r>
            <a:endParaRPr lang="en-US" sz="2200" i="1" dirty="0" smtClean="0">
              <a:solidFill>
                <a:prstClr val="white"/>
              </a:solidFill>
              <a:effectLst>
                <a:outerShdw blurRad="38100" dist="38100" dir="2700000" algn="tl">
                  <a:srgbClr val="000000">
                    <a:alpha val="43137"/>
                  </a:srgbClr>
                </a:outerShdw>
              </a:effectLst>
              <a:latin typeface="Calibri"/>
            </a:endParaRP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Democracy: </a:t>
            </a:r>
            <a:r>
              <a:rPr lang="en-US" sz="2200" i="1" dirty="0" smtClean="0">
                <a:solidFill>
                  <a:prstClr val="white"/>
                </a:solidFill>
                <a:effectLst>
                  <a:outerShdw blurRad="38100" dist="38100" dir="2700000" algn="tl">
                    <a:srgbClr val="000000">
                      <a:alpha val="43137"/>
                    </a:srgbClr>
                  </a:outerShdw>
                </a:effectLst>
                <a:latin typeface="Calibri"/>
              </a:rPr>
              <a:t>Capitalism generates severe deficits in realizing democratic values by excluding crucial decisions from public deliberation, by allowing private wealth to affect access to political power, and by allowing workplace dictatorships.</a:t>
            </a: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Community/Solidarity</a:t>
            </a:r>
            <a:r>
              <a:rPr lang="en-US" sz="2200" dirty="0">
                <a:solidFill>
                  <a:prstClr val="white"/>
                </a:solidFill>
                <a:effectLst>
                  <a:outerShdw blurRad="38100" dist="38100" dir="2700000" algn="tl">
                    <a:srgbClr val="000000">
                      <a:alpha val="43137"/>
                    </a:srgbClr>
                  </a:outerShdw>
                </a:effectLst>
              </a:rPr>
              <a:t>: </a:t>
            </a:r>
            <a:r>
              <a:rPr lang="en-US" sz="2200" i="1" dirty="0" smtClean="0">
                <a:solidFill>
                  <a:prstClr val="white"/>
                </a:solidFill>
                <a:effectLst>
                  <a:outerShdw blurRad="38100" dist="38100" dir="2700000" algn="tl">
                    <a:srgbClr val="000000">
                      <a:alpha val="43137"/>
                    </a:srgbClr>
                  </a:outerShdw>
                </a:effectLst>
                <a:latin typeface="Calibri"/>
              </a:rPr>
              <a:t>Competition and commodification within capitalism undermine community/solidarity.</a:t>
            </a:r>
            <a:endParaRPr lang="en-US" sz="2200" i="1" dirty="0">
              <a:solidFill>
                <a:prstClr val="white"/>
              </a:solidFill>
              <a:effectLst>
                <a:outerShdw blurRad="38100" dist="38100" dir="2700000" algn="tl">
                  <a:srgbClr val="000000">
                    <a:alpha val="43137"/>
                  </a:srgbClr>
                </a:outerShdw>
              </a:effectLst>
              <a:latin typeface="Calibri"/>
            </a:endParaRPr>
          </a:p>
          <a:p>
            <a:pPr marL="457200" indent="-457200">
              <a:tabLst>
                <a:tab pos="685800" algn="l"/>
              </a:tabLst>
            </a:pPr>
            <a:r>
              <a:rPr lang="en-US" sz="2200" dirty="0" smtClean="0">
                <a:solidFill>
                  <a:schemeClr val="bg2">
                    <a:lumMod val="25000"/>
                  </a:schemeClr>
                </a:solidFill>
                <a:latin typeface="Arial" pitchFamily="34" charset="0"/>
                <a:cs typeface="Arial" pitchFamily="34" charset="0"/>
              </a:rPr>
              <a:t>Sustainability: </a:t>
            </a:r>
            <a:r>
              <a:rPr lang="en-US" sz="2200" i="1" dirty="0" smtClean="0">
                <a:solidFill>
                  <a:schemeClr val="bg2">
                    <a:lumMod val="25000"/>
                  </a:schemeClr>
                </a:solidFill>
                <a:latin typeface="Calibri"/>
              </a:rPr>
              <a:t>Capitalism inherently threatens the quality of the environment for future generations because of imperatives for consumerism and endless growth. </a:t>
            </a:r>
            <a:endParaRPr lang="en-US" sz="2200" i="1" dirty="0">
              <a:solidFill>
                <a:schemeClr val="bg2">
                  <a:lumMod val="25000"/>
                </a:scheme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2. Diagnosis &amp; Critique</a:t>
            </a:r>
            <a:endParaRPr lang="en-US" b="1" dirty="0">
              <a:solidFill>
                <a:prstClr val="black"/>
              </a:solidFill>
            </a:endParaRPr>
          </a:p>
        </p:txBody>
      </p:sp>
    </p:spTree>
    <p:extLst>
      <p:ext uri="{BB962C8B-B14F-4D97-AF65-F5344CB8AC3E}">
        <p14:creationId xmlns:p14="http://schemas.microsoft.com/office/powerpoint/2010/main" val="3924404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533400" y="463689"/>
            <a:ext cx="8153400" cy="6032421"/>
          </a:xfrm>
          <a:prstGeom prst="rect">
            <a:avLst/>
          </a:prstGeom>
          <a:solidFill>
            <a:schemeClr val="bg2">
              <a:lumMod val="25000"/>
            </a:schemeClr>
          </a:solidFill>
          <a:ln w="50800" algn="ctr">
            <a:solidFill>
              <a:schemeClr val="tx1"/>
            </a:solidFill>
            <a:miter lim="800000"/>
            <a:headEnd/>
            <a:tailEnd/>
          </a:ln>
          <a:effectLst/>
        </p:spPr>
        <p:txBody>
          <a:bodyPr wrap="square" lIns="274320" tIns="182880" rIns="274320" bIns="182880">
            <a:spAutoFit/>
          </a:bodyPr>
          <a:lstStyle/>
          <a:p>
            <a:pPr marL="457200" indent="-457200" algn="ctr">
              <a:spcAft>
                <a:spcPts val="1200"/>
              </a:spcAft>
              <a:tabLst>
                <a:tab pos="685800" algn="l"/>
              </a:tabLst>
            </a:pPr>
            <a:r>
              <a:rPr lang="en-US" sz="3600" b="1" dirty="0">
                <a:solidFill>
                  <a:prstClr val="white"/>
                </a:solidFill>
                <a:effectLst>
                  <a:outerShdw blurRad="38100" dist="38100" dir="2700000" algn="tl">
                    <a:srgbClr val="000000">
                      <a:alpha val="43137"/>
                    </a:srgbClr>
                  </a:outerShdw>
                </a:effectLst>
              </a:rPr>
              <a:t>Diagnosis &amp; Critique of Capitalism </a:t>
            </a: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Equality: </a:t>
            </a:r>
            <a:r>
              <a:rPr lang="en-US" sz="2200" i="1" dirty="0" smtClean="0">
                <a:solidFill>
                  <a:prstClr val="white"/>
                </a:solidFill>
                <a:effectLst>
                  <a:outerShdw blurRad="38100" dist="38100" dir="2700000" algn="tl">
                    <a:srgbClr val="000000">
                      <a:alpha val="43137"/>
                    </a:srgbClr>
                  </a:outerShdw>
                </a:effectLst>
                <a:latin typeface="Calibri"/>
                <a:ea typeface="Times New Roman"/>
              </a:rPr>
              <a:t>Capitalism </a:t>
            </a:r>
            <a:r>
              <a:rPr lang="en-US" sz="2200" i="1" dirty="0">
                <a:solidFill>
                  <a:prstClr val="white"/>
                </a:solidFill>
                <a:effectLst>
                  <a:outerShdw blurRad="38100" dist="38100" dir="2700000" algn="tl">
                    <a:srgbClr val="000000">
                      <a:alpha val="43137"/>
                    </a:srgbClr>
                  </a:outerShdw>
                </a:effectLst>
                <a:latin typeface="Calibri"/>
                <a:ea typeface="Times New Roman"/>
              </a:rPr>
              <a:t>perpetuates eliminable forms of human suffering and </a:t>
            </a:r>
            <a:r>
              <a:rPr lang="en-US" sz="2200" i="1" dirty="0" smtClean="0">
                <a:solidFill>
                  <a:prstClr val="white"/>
                </a:solidFill>
                <a:effectLst>
                  <a:outerShdw blurRad="38100" dist="38100" dir="2700000" algn="tl">
                    <a:srgbClr val="000000">
                      <a:alpha val="43137"/>
                    </a:srgbClr>
                  </a:outerShdw>
                </a:effectLst>
                <a:latin typeface="Calibri"/>
                <a:ea typeface="Times New Roman"/>
              </a:rPr>
              <a:t>deficits in human flourishing. It inherently </a:t>
            </a:r>
            <a:r>
              <a:rPr lang="en-US" sz="2200" i="1" dirty="0">
                <a:solidFill>
                  <a:prstClr val="white"/>
                </a:solidFill>
                <a:effectLst>
                  <a:outerShdw blurRad="38100" dist="38100" dir="2700000" algn="tl">
                    <a:srgbClr val="000000">
                      <a:alpha val="43137"/>
                    </a:srgbClr>
                  </a:outerShdw>
                </a:effectLst>
                <a:latin typeface="Calibri"/>
                <a:ea typeface="Times New Roman"/>
              </a:rPr>
              <a:t>generates levels of inequality in income and wealth that systematically violate social justice</a:t>
            </a:r>
            <a:r>
              <a:rPr lang="en-US" sz="2200" i="1" dirty="0" smtClean="0">
                <a:solidFill>
                  <a:prstClr val="white"/>
                </a:solidFill>
                <a:effectLst>
                  <a:outerShdw blurRad="38100" dist="38100" dir="2700000" algn="tl">
                    <a:srgbClr val="000000">
                      <a:alpha val="43137"/>
                    </a:srgbClr>
                  </a:outerShdw>
                </a:effectLst>
                <a:latin typeface="Calibri"/>
                <a:ea typeface="Times New Roman"/>
              </a:rPr>
              <a:t>. </a:t>
            </a:r>
            <a:endParaRPr lang="en-US" sz="2200" i="1" dirty="0" smtClean="0">
              <a:solidFill>
                <a:prstClr val="white"/>
              </a:solidFill>
              <a:effectLst>
                <a:outerShdw blurRad="38100" dist="38100" dir="2700000" algn="tl">
                  <a:srgbClr val="000000">
                    <a:alpha val="43137"/>
                  </a:srgbClr>
                </a:outerShdw>
              </a:effectLst>
              <a:latin typeface="Calibri"/>
            </a:endParaRP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Democracy: </a:t>
            </a:r>
            <a:r>
              <a:rPr lang="en-US" sz="2200" i="1" dirty="0" smtClean="0">
                <a:solidFill>
                  <a:prstClr val="white"/>
                </a:solidFill>
                <a:effectLst>
                  <a:outerShdw blurRad="38100" dist="38100" dir="2700000" algn="tl">
                    <a:srgbClr val="000000">
                      <a:alpha val="43137"/>
                    </a:srgbClr>
                  </a:outerShdw>
                </a:effectLst>
                <a:latin typeface="Calibri"/>
              </a:rPr>
              <a:t>Capitalism generates severe deficits in realizing democratic values by excluding crucial decisions from public deliberation, by allowing private wealth to affect access to political power, and by allowing workplace dictatorships.</a:t>
            </a:r>
          </a:p>
          <a:p>
            <a:pPr marL="457200" indent="-457200">
              <a:spcAft>
                <a:spcPts val="1200"/>
              </a:spcAft>
              <a:tabLst>
                <a:tab pos="685800" algn="l"/>
              </a:tabLst>
            </a:pPr>
            <a:r>
              <a:rPr lang="en-US" sz="2200" dirty="0" smtClean="0">
                <a:solidFill>
                  <a:prstClr val="white"/>
                </a:solidFill>
                <a:effectLst>
                  <a:outerShdw blurRad="38100" dist="38100" dir="2700000" algn="tl">
                    <a:srgbClr val="000000">
                      <a:alpha val="43137"/>
                    </a:srgbClr>
                  </a:outerShdw>
                </a:effectLst>
              </a:rPr>
              <a:t>Community/Solidarity</a:t>
            </a:r>
            <a:r>
              <a:rPr lang="en-US" sz="2200" dirty="0">
                <a:solidFill>
                  <a:prstClr val="white"/>
                </a:solidFill>
                <a:effectLst>
                  <a:outerShdw blurRad="38100" dist="38100" dir="2700000" algn="tl">
                    <a:srgbClr val="000000">
                      <a:alpha val="43137"/>
                    </a:srgbClr>
                  </a:outerShdw>
                </a:effectLst>
              </a:rPr>
              <a:t>: </a:t>
            </a:r>
            <a:r>
              <a:rPr lang="en-US" sz="2200" i="1" dirty="0" smtClean="0">
                <a:solidFill>
                  <a:prstClr val="white"/>
                </a:solidFill>
                <a:effectLst>
                  <a:outerShdw blurRad="38100" dist="38100" dir="2700000" algn="tl">
                    <a:srgbClr val="000000">
                      <a:alpha val="43137"/>
                    </a:srgbClr>
                  </a:outerShdw>
                </a:effectLst>
                <a:latin typeface="Calibri"/>
              </a:rPr>
              <a:t>Competition and commodification within capitalism undermine community/solidarity.</a:t>
            </a:r>
            <a:endParaRPr lang="en-US" sz="2200" i="1" dirty="0">
              <a:solidFill>
                <a:prstClr val="white"/>
              </a:solidFill>
              <a:effectLst>
                <a:outerShdw blurRad="38100" dist="38100" dir="2700000" algn="tl">
                  <a:srgbClr val="000000">
                    <a:alpha val="43137"/>
                  </a:srgbClr>
                </a:outerShdw>
              </a:effectLst>
              <a:latin typeface="Calibri"/>
            </a:endParaRPr>
          </a:p>
          <a:p>
            <a:pPr marL="457200" indent="-457200">
              <a:tabLst>
                <a:tab pos="685800" algn="l"/>
              </a:tabLst>
            </a:pPr>
            <a:r>
              <a:rPr lang="en-US" sz="22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Sustainability: </a:t>
            </a:r>
            <a:r>
              <a:rPr lang="en-US" sz="2200" i="1" dirty="0" smtClean="0">
                <a:solidFill>
                  <a:prstClr val="white"/>
                </a:solidFill>
                <a:effectLst>
                  <a:outerShdw blurRad="38100" dist="38100" dir="2700000" algn="tl">
                    <a:srgbClr val="000000">
                      <a:alpha val="43137"/>
                    </a:srgbClr>
                  </a:outerShdw>
                </a:effectLst>
                <a:latin typeface="Calibri"/>
              </a:rPr>
              <a:t>Capitalism inherently threatens the quality of the environment for future generations because of imperatives for consumerism and endless growth. </a:t>
            </a:r>
            <a:endParaRPr lang="en-US" sz="2200" i="1" dirty="0">
              <a:solidFill>
                <a:prstClr val="white"/>
              </a:solidFill>
              <a:effectLst>
                <a:outerShdw blurRad="38100" dist="38100" dir="2700000" algn="tl">
                  <a:srgbClr val="000000">
                    <a:alpha val="43137"/>
                  </a:srgbClr>
                </a:outerShdw>
              </a:effectLst>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2. Diagnosis &amp; Critique</a:t>
            </a:r>
            <a:endParaRPr lang="en-US" b="1" dirty="0">
              <a:solidFill>
                <a:prstClr val="black"/>
              </a:solidFill>
            </a:endParaRPr>
          </a:p>
        </p:txBody>
      </p:sp>
    </p:spTree>
    <p:extLst>
      <p:ext uri="{BB962C8B-B14F-4D97-AF65-F5344CB8AC3E}">
        <p14:creationId xmlns:p14="http://schemas.microsoft.com/office/powerpoint/2010/main" val="392440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85602" y="1702723"/>
            <a:ext cx="8153400" cy="1538883"/>
          </a:xfrm>
          <a:prstGeom prst="rect">
            <a:avLst/>
          </a:prstGeom>
          <a:solidFill>
            <a:schemeClr val="tx2"/>
          </a:solidFill>
          <a:ln w="38100">
            <a:solidFill>
              <a:schemeClr val="tx1"/>
            </a:solidFill>
          </a:ln>
        </p:spPr>
        <p:txBody>
          <a:bodyPr lIns="274320" tIns="365760" rIns="274320" bIns="548640">
            <a:spAutoFit/>
          </a:bodyPr>
          <a:lstStyle/>
          <a:p>
            <a:pPr algn="ctr">
              <a:spcAft>
                <a:spcPts val="1800"/>
              </a:spcAft>
              <a:defRPr/>
            </a:pPr>
            <a:r>
              <a:rPr lang="en-US" sz="4000" b="1" dirty="0" smtClean="0">
                <a:solidFill>
                  <a:prstClr val="white"/>
                </a:solidFill>
                <a:effectLst>
                  <a:outerShdw blurRad="38100" dist="38100" dir="2700000" algn="tl">
                    <a:srgbClr val="000000">
                      <a:alpha val="43137"/>
                    </a:srgbClr>
                  </a:outerShdw>
                </a:effectLst>
              </a:rPr>
              <a:t>Examples of Real Utopias</a:t>
            </a:r>
          </a:p>
        </p:txBody>
      </p:sp>
      <p:sp>
        <p:nvSpPr>
          <p:cNvPr id="3" name="TextBox 2"/>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3. Alternatives</a:t>
            </a:r>
            <a:endParaRPr lang="en-US" b="1" dirty="0">
              <a:solidFill>
                <a:prstClr val="black"/>
              </a:solidFill>
            </a:endParaRPr>
          </a:p>
        </p:txBody>
      </p:sp>
    </p:spTree>
    <p:extLst>
      <p:ext uri="{BB962C8B-B14F-4D97-AF65-F5344CB8AC3E}">
        <p14:creationId xmlns:p14="http://schemas.microsoft.com/office/powerpoint/2010/main" val="309721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cooperatives, solidarity </a:t>
            </a:r>
            <a:r>
              <a:rPr lang="en-US" sz="2000" dirty="0">
                <a:solidFill>
                  <a:prstClr val="white"/>
                </a:solidFill>
                <a:effectLst>
                  <a:outerShdw blurRad="38100" dist="38100" dir="2700000" algn="tl">
                    <a:srgbClr val="000000"/>
                  </a:outerShdw>
                </a:effectLst>
              </a:rPr>
              <a:t>cooperatives, union </a:t>
            </a:r>
            <a:r>
              <a:rPr lang="en-US" sz="2000" dirty="0" smtClean="0">
                <a:solidFill>
                  <a:prstClr val="white"/>
                </a:solidFill>
                <a:effectLst>
                  <a:outerShdw blurRad="38100" dist="38100" dir="2700000" algn="tl">
                    <a:srgbClr val="000000"/>
                  </a:outerShdw>
                </a:effectLst>
              </a:rPr>
              <a:t>cooperatives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Alternative currencies: local currencies, labor time 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1781612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914400"/>
            <a:ext cx="8458200" cy="4447371"/>
          </a:xfrm>
          <a:prstGeom prst="rect">
            <a:avLst/>
          </a:prstGeom>
          <a:solidFill>
            <a:schemeClr val="accent5">
              <a:lumMod val="50000"/>
            </a:schemeClr>
          </a:solidFill>
          <a:ln w="38100">
            <a:solidFill>
              <a:schemeClr val="tx1"/>
            </a:solidFill>
          </a:ln>
        </p:spPr>
        <p:txBody>
          <a:bodyPr wrap="square" lIns="365760" tIns="274320" rIns="365760" bIns="365760">
            <a:spAutoFit/>
          </a:bodyPr>
          <a:lstStyle/>
          <a:p>
            <a:pPr algn="ctr">
              <a:spcAft>
                <a:spcPts val="1800"/>
              </a:spcAft>
              <a:defRPr/>
            </a:pPr>
            <a:r>
              <a:rPr lang="en-US" sz="4400" b="1" cap="small" dirty="0">
                <a:solidFill>
                  <a:prstClr val="white"/>
                </a:solidFill>
                <a:effectLst>
                  <a:outerShdw blurRad="38100" dist="38100" dir="2700000" algn="tl">
                    <a:srgbClr val="000000">
                      <a:alpha val="43137"/>
                    </a:srgbClr>
                  </a:outerShdw>
                </a:effectLst>
              </a:rPr>
              <a:t>T</a:t>
            </a:r>
            <a:r>
              <a:rPr lang="en-US" sz="4400" b="1" cap="small" dirty="0" smtClean="0">
                <a:solidFill>
                  <a:prstClr val="white"/>
                </a:solidFill>
                <a:effectLst>
                  <a:outerShdw blurRad="38100" dist="38100" dir="2700000" algn="tl">
                    <a:srgbClr val="000000">
                      <a:alpha val="43137"/>
                    </a:srgbClr>
                  </a:outerShdw>
                </a:effectLst>
              </a:rPr>
              <a:t>he Problem</a:t>
            </a:r>
          </a:p>
          <a:p>
            <a:pPr marL="280988">
              <a:defRPr/>
            </a:pPr>
            <a:r>
              <a:rPr lang="en-US" sz="3200" dirty="0" smtClean="0">
                <a:solidFill>
                  <a:prstClr val="white"/>
                </a:solidFill>
                <a:effectLst>
                  <a:outerShdw blurRad="38100" dist="38100" dir="2700000" algn="tl">
                    <a:srgbClr val="000000">
                      <a:alpha val="43137"/>
                    </a:srgbClr>
                  </a:outerShdw>
                </a:effectLst>
              </a:rPr>
              <a:t>We live in a world in which capitalism generates enormous harms and yet to most people it seems like the only way of organizing a complex economic system. </a:t>
            </a:r>
          </a:p>
          <a:p>
            <a:pPr marL="280988">
              <a:defRPr/>
            </a:pPr>
            <a:endParaRPr lang="en-US" sz="3200" dirty="0">
              <a:solidFill>
                <a:prstClr val="white"/>
              </a:solidFill>
              <a:effectLst>
                <a:outerShdw blurRad="38100" dist="38100" dir="2700000" algn="tl">
                  <a:srgbClr val="000000">
                    <a:alpha val="43137"/>
                  </a:srgbClr>
                </a:outerShdw>
              </a:effectLst>
            </a:endParaRPr>
          </a:p>
          <a:p>
            <a:pPr marL="796925">
              <a:defRPr/>
            </a:pPr>
            <a:endParaRPr lang="en-US" sz="2800"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90055" y="19396"/>
            <a:ext cx="3581400" cy="369332"/>
          </a:xfrm>
          <a:prstGeom prst="rect">
            <a:avLst/>
          </a:prstGeom>
          <a:noFill/>
        </p:spPr>
        <p:txBody>
          <a:bodyPr wrap="square" rtlCol="0">
            <a:spAutoFit/>
          </a:bodyPr>
          <a:lstStyle/>
          <a:p>
            <a:r>
              <a:rPr lang="en-US" b="1" dirty="0" smtClean="0">
                <a:solidFill>
                  <a:prstClr val="black"/>
                </a:solidFill>
              </a:rPr>
              <a:t>Introduction</a:t>
            </a:r>
            <a:endParaRPr lang="en-US" b="1" dirty="0">
              <a:solidFill>
                <a:prstClr val="black"/>
              </a:solidFill>
            </a:endParaRPr>
          </a:p>
        </p:txBody>
      </p:sp>
    </p:spTree>
    <p:extLst>
      <p:ext uri="{BB962C8B-B14F-4D97-AF65-F5344CB8AC3E}">
        <p14:creationId xmlns:p14="http://schemas.microsoft.com/office/powerpoint/2010/main" val="1944549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srgbClr val="FF0000"/>
                </a:solidFill>
                <a:effectLst>
                  <a:outerShdw blurRad="38100" dist="38100" dir="2700000" algn="tl">
                    <a:srgbClr val="000000"/>
                  </a:outerShdw>
                </a:effectLst>
              </a:rPr>
              <a:t>Worker cooperatives, solidarity cooperatives, </a:t>
            </a:r>
            <a:r>
              <a:rPr lang="en-US" sz="2000" dirty="0">
                <a:solidFill>
                  <a:srgbClr val="FF0000"/>
                </a:solidFill>
                <a:effectLst>
                  <a:outerShdw blurRad="38100" dist="38100" dir="2700000" algn="tl">
                    <a:srgbClr val="000000"/>
                  </a:outerShdw>
                </a:effectLst>
              </a:rPr>
              <a:t>union cooperatives</a:t>
            </a:r>
            <a:endParaRPr lang="en-US" sz="2000" dirty="0" smtClean="0">
              <a:solidFill>
                <a:srgbClr val="FF0000"/>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Alternative currencies: local currencies, labor time 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4077202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58537" y="269965"/>
            <a:ext cx="3074126" cy="6130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7"/>
          <a:stretch/>
        </p:blipFill>
        <p:spPr bwMode="auto">
          <a:xfrm>
            <a:off x="4876800" y="304800"/>
            <a:ext cx="3048000" cy="6095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50670" y="6553200"/>
            <a:ext cx="1393330" cy="400110"/>
          </a:xfrm>
          <a:prstGeom prst="rect">
            <a:avLst/>
          </a:prstGeom>
        </p:spPr>
        <p:txBody>
          <a:bodyPr wrap="none">
            <a:spAutoFit/>
          </a:bodyPr>
          <a:lstStyle/>
          <a:p>
            <a:r>
              <a:rPr lang="en-US" sz="1000" dirty="0">
                <a:hlinkClick r:id="rId4"/>
              </a:rPr>
              <a:t>http://justcoffee.coop</a:t>
            </a:r>
            <a:r>
              <a:rPr lang="en-US" sz="1000" dirty="0" smtClean="0">
                <a:hlinkClick r:id="rId4"/>
              </a:rPr>
              <a:t>/</a:t>
            </a:r>
            <a:endParaRPr lang="en-US" sz="1000" dirty="0" smtClean="0"/>
          </a:p>
          <a:p>
            <a:endParaRPr lang="en-US" sz="1000" dirty="0"/>
          </a:p>
        </p:txBody>
      </p:sp>
    </p:spTree>
    <p:extLst>
      <p:ext uri="{BB962C8B-B14F-4D97-AF65-F5344CB8AC3E}">
        <p14:creationId xmlns:p14="http://schemas.microsoft.com/office/powerpoint/2010/main" val="160622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80" y="509338"/>
            <a:ext cx="8165120" cy="558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688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13"/>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37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cooperatives, solidarity cooperatives, </a:t>
            </a:r>
            <a:r>
              <a:rPr lang="en-US" sz="2000" dirty="0">
                <a:solidFill>
                  <a:prstClr val="white"/>
                </a:solidFill>
                <a:effectLst>
                  <a:outerShdw blurRad="38100" dist="38100" dir="2700000" algn="tl">
                    <a:srgbClr val="000000"/>
                  </a:outerShdw>
                </a:effectLst>
              </a:rPr>
              <a:t>union cooperatives</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srgbClr val="FF0000"/>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Alternative currencies: local currencies, labor time 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647973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9080391" cy="54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486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93270" y="3836074"/>
            <a:ext cx="3193330" cy="246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51529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0" y="6172200"/>
            <a:ext cx="3505200" cy="369332"/>
          </a:xfrm>
          <a:prstGeom prst="rect">
            <a:avLst/>
          </a:prstGeom>
          <a:noFill/>
        </p:spPr>
        <p:txBody>
          <a:bodyPr wrap="square" rtlCol="0">
            <a:spAutoFit/>
          </a:bodyPr>
          <a:lstStyle/>
          <a:p>
            <a:r>
              <a:rPr lang="en-US" dirty="0" smtClean="0"/>
              <a:t>Tux, The Linux Penguin Mascot</a:t>
            </a:r>
            <a:endParaRPr lang="en-US" dirty="0"/>
          </a:p>
        </p:txBody>
      </p:sp>
    </p:spTree>
    <p:extLst>
      <p:ext uri="{BB962C8B-B14F-4D97-AF65-F5344CB8AC3E}">
        <p14:creationId xmlns:p14="http://schemas.microsoft.com/office/powerpoint/2010/main" val="2055927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3839"/>
            <a:chOff x="0" y="0"/>
            <a:chExt cx="9144000" cy="6833839"/>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3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3454"/>
              <a:ext cx="1066800" cy="804746"/>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84784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cooperatives, solidarity cooperatives, union cooperatives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srgbClr val="FF0000"/>
                </a:solidFill>
                <a:effectLst>
                  <a:outerShdw blurRad="38100" dist="38100" dir="2700000" algn="tl">
                    <a:srgbClr val="000000"/>
                  </a:outerShdw>
                </a:effectLst>
              </a:rPr>
              <a:t>Urban </a:t>
            </a:r>
            <a:r>
              <a:rPr lang="en-US" sz="2000" dirty="0">
                <a:solidFill>
                  <a:srgbClr val="FF0000"/>
                </a:solidFill>
                <a:effectLst>
                  <a:outerShdw blurRad="38100" dist="38100" dir="2700000" algn="tl">
                    <a:srgbClr val="000000"/>
                  </a:outerShdw>
                </a:effectLst>
              </a:rPr>
              <a:t>agriculture with community </a:t>
            </a:r>
            <a:r>
              <a:rPr lang="en-US" sz="2000" dirty="0" smtClean="0">
                <a:solidFill>
                  <a:srgbClr val="FF0000"/>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Alternative currencies: local currencies, labor time 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46166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rvesting gar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799"/>
            <a:ext cx="3247869" cy="4334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4548"/>
            <a:ext cx="3657600" cy="21203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2400" y="6362700"/>
            <a:ext cx="2864439" cy="461665"/>
          </a:xfrm>
          <a:prstGeom prst="rect">
            <a:avLst/>
          </a:prstGeom>
        </p:spPr>
        <p:txBody>
          <a:bodyPr wrap="none">
            <a:spAutoFit/>
          </a:bodyPr>
          <a:lstStyle/>
          <a:p>
            <a:r>
              <a:rPr lang="en-US" sz="1200" dirty="0">
                <a:hlinkClick r:id="rId4"/>
              </a:rPr>
              <a:t>http://www.communitygroundworks.org</a:t>
            </a:r>
            <a:r>
              <a:rPr lang="en-US" sz="1200" dirty="0" smtClean="0">
                <a:hlinkClick r:id="rId4"/>
              </a:rPr>
              <a:t>/</a:t>
            </a:r>
            <a:endParaRPr lang="en-US" sz="1200" dirty="0" smtClean="0"/>
          </a:p>
          <a:p>
            <a:endParaRPr lang="en-US" sz="1200"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95" r="1718" b="2828"/>
          <a:stretch/>
        </p:blipFill>
        <p:spPr bwMode="auto">
          <a:xfrm>
            <a:off x="4572000" y="2425744"/>
            <a:ext cx="4470662" cy="4370341"/>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71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90600" y="914400"/>
            <a:ext cx="7239000" cy="3862596"/>
          </a:xfrm>
          <a:prstGeom prst="rect">
            <a:avLst/>
          </a:prstGeom>
          <a:solidFill>
            <a:schemeClr val="accent5">
              <a:lumMod val="50000"/>
            </a:schemeClr>
          </a:solidFill>
          <a:ln w="38100">
            <a:solidFill>
              <a:schemeClr val="tx1"/>
            </a:solidFill>
          </a:ln>
        </p:spPr>
        <p:txBody>
          <a:bodyPr wrap="square" lIns="365760" tIns="274320" rIns="365760" bIns="365760">
            <a:spAutoFit/>
          </a:bodyPr>
          <a:lstStyle/>
          <a:p>
            <a:pPr algn="ctr">
              <a:spcAft>
                <a:spcPts val="1800"/>
              </a:spcAft>
              <a:defRPr/>
            </a:pPr>
            <a:r>
              <a:rPr lang="en-US" sz="5400" b="1" cap="small" dirty="0" smtClean="0">
                <a:solidFill>
                  <a:prstClr val="white"/>
                </a:solidFill>
                <a:effectLst>
                  <a:outerShdw blurRad="38100" dist="38100" dir="2700000" algn="tl">
                    <a:srgbClr val="000000">
                      <a:alpha val="43137"/>
                    </a:srgbClr>
                  </a:outerShdw>
                </a:effectLst>
              </a:rPr>
              <a:t>Clash of Slogans</a:t>
            </a:r>
          </a:p>
          <a:p>
            <a:pPr marL="796925">
              <a:defRPr/>
            </a:pPr>
            <a:r>
              <a:rPr lang="en-US" sz="3600" dirty="0" smtClean="0">
                <a:solidFill>
                  <a:schemeClr val="accent5">
                    <a:lumMod val="50000"/>
                  </a:schemeClr>
                </a:solidFill>
              </a:rPr>
              <a:t>“There is No Alternative” </a:t>
            </a:r>
          </a:p>
          <a:p>
            <a:pPr marL="796925" algn="r">
              <a:defRPr/>
            </a:pPr>
            <a:r>
              <a:rPr lang="en-US" sz="2000" dirty="0" smtClean="0">
                <a:solidFill>
                  <a:schemeClr val="accent5">
                    <a:lumMod val="50000"/>
                  </a:schemeClr>
                </a:solidFill>
              </a:rPr>
              <a:t>Margaret Thatcher, early 1980s</a:t>
            </a:r>
          </a:p>
          <a:p>
            <a:pPr marL="796925">
              <a:defRPr/>
            </a:pPr>
            <a:endParaRPr lang="en-US" sz="2800" dirty="0">
              <a:solidFill>
                <a:schemeClr val="accent5">
                  <a:lumMod val="50000"/>
                </a:schemeClr>
              </a:solidFill>
            </a:endParaRPr>
          </a:p>
          <a:p>
            <a:pPr marL="796925">
              <a:defRPr/>
            </a:pPr>
            <a:r>
              <a:rPr lang="en-US" sz="3600" dirty="0" smtClean="0">
                <a:solidFill>
                  <a:schemeClr val="accent5">
                    <a:lumMod val="50000"/>
                  </a:schemeClr>
                </a:solidFill>
              </a:rPr>
              <a:t>“Another World is Possible”</a:t>
            </a:r>
          </a:p>
          <a:p>
            <a:pPr marL="796925" algn="r">
              <a:defRPr/>
            </a:pPr>
            <a:r>
              <a:rPr lang="en-US" sz="2000" dirty="0" smtClean="0">
                <a:solidFill>
                  <a:schemeClr val="accent5">
                    <a:lumMod val="50000"/>
                  </a:schemeClr>
                </a:solidFill>
              </a:rPr>
              <a:t>World Social Forum, early 2000s</a:t>
            </a:r>
            <a:endParaRPr lang="en-US" sz="2000" dirty="0">
              <a:solidFill>
                <a:schemeClr val="accent5">
                  <a:lumMod val="50000"/>
                </a:schemeClr>
              </a:solidFill>
            </a:endParaRPr>
          </a:p>
        </p:txBody>
      </p:sp>
      <p:sp>
        <p:nvSpPr>
          <p:cNvPr id="3" name="TextBox 2"/>
          <p:cNvSpPr txBox="1"/>
          <p:nvPr/>
        </p:nvSpPr>
        <p:spPr>
          <a:xfrm>
            <a:off x="90055" y="19396"/>
            <a:ext cx="3581400" cy="369332"/>
          </a:xfrm>
          <a:prstGeom prst="rect">
            <a:avLst/>
          </a:prstGeom>
          <a:noFill/>
        </p:spPr>
        <p:txBody>
          <a:bodyPr wrap="square" rtlCol="0">
            <a:spAutoFit/>
          </a:bodyPr>
          <a:lstStyle/>
          <a:p>
            <a:r>
              <a:rPr lang="en-US" b="1" dirty="0" smtClean="0">
                <a:solidFill>
                  <a:prstClr val="black"/>
                </a:solidFill>
              </a:rPr>
              <a:t>Introduction</a:t>
            </a:r>
            <a:endParaRPr lang="en-US" b="1" dirty="0">
              <a:solidFill>
                <a:prstClr val="black"/>
              </a:solidFill>
            </a:endParaRPr>
          </a:p>
        </p:txBody>
      </p:sp>
    </p:spTree>
    <p:extLst>
      <p:ext uri="{BB962C8B-B14F-4D97-AF65-F5344CB8AC3E}">
        <p14:creationId xmlns:p14="http://schemas.microsoft.com/office/powerpoint/2010/main" val="1691938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cooperatives, solidarity cooperatives,</a:t>
            </a:r>
            <a:r>
              <a:rPr lang="en-US" sz="2000" dirty="0">
                <a:solidFill>
                  <a:prstClr val="white"/>
                </a:solidFill>
                <a:effectLst>
                  <a:outerShdw blurRad="38100" dist="38100" dir="2700000" algn="tl">
                    <a:srgbClr val="000000"/>
                  </a:outerShdw>
                </a:effectLst>
              </a:rPr>
              <a:t> union </a:t>
            </a:r>
            <a:r>
              <a:rPr lang="en-US" sz="2000" dirty="0" smtClean="0">
                <a:solidFill>
                  <a:prstClr val="white"/>
                </a:solidFill>
                <a:effectLst>
                  <a:outerShdw blurRad="38100" dist="38100" dir="2700000" algn="tl">
                    <a:srgbClr val="000000"/>
                  </a:outerShdw>
                </a:effectLst>
              </a:rPr>
              <a:t>cooperatives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srgbClr val="FF0000"/>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Alternative currencies: local currencies, labor time 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257857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22473"/>
            <a:ext cx="9132277" cy="544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2338" y="228600"/>
            <a:ext cx="7467600" cy="369332"/>
          </a:xfrm>
          <a:prstGeom prst="rect">
            <a:avLst/>
          </a:prstGeom>
          <a:noFill/>
        </p:spPr>
        <p:txBody>
          <a:bodyPr wrap="square" rtlCol="0">
            <a:spAutoFit/>
          </a:bodyPr>
          <a:lstStyle/>
          <a:p>
            <a:pPr algn="ctr"/>
            <a:r>
              <a:rPr lang="en-US" dirty="0" smtClean="0"/>
              <a:t>Some </a:t>
            </a:r>
            <a:r>
              <a:rPr lang="en-US" dirty="0" err="1" smtClean="0"/>
              <a:t>Kickstarter</a:t>
            </a:r>
            <a:r>
              <a:rPr lang="en-US" dirty="0" smtClean="0"/>
              <a:t> crowd sourcing projects in Madison, Wi</a:t>
            </a:r>
            <a:endParaRPr lang="en-US" dirty="0"/>
          </a:p>
        </p:txBody>
      </p:sp>
      <p:sp>
        <p:nvSpPr>
          <p:cNvPr id="3" name="Rectangle 2"/>
          <p:cNvSpPr/>
          <p:nvPr/>
        </p:nvSpPr>
        <p:spPr>
          <a:xfrm>
            <a:off x="6629400" y="6466338"/>
            <a:ext cx="2083327" cy="461665"/>
          </a:xfrm>
          <a:prstGeom prst="rect">
            <a:avLst/>
          </a:prstGeom>
        </p:spPr>
        <p:txBody>
          <a:bodyPr wrap="none">
            <a:spAutoFit/>
          </a:bodyPr>
          <a:lstStyle/>
          <a:p>
            <a:r>
              <a:rPr lang="en-US" sz="1200" dirty="0">
                <a:hlinkClick r:id="rId3"/>
              </a:rPr>
              <a:t>https://www.kickstarter.com</a:t>
            </a:r>
            <a:r>
              <a:rPr lang="en-US" sz="1200" dirty="0" smtClean="0">
                <a:hlinkClick r:id="rId3"/>
              </a:rPr>
              <a:t>/</a:t>
            </a:r>
            <a:endParaRPr lang="en-US" sz="1200" dirty="0" smtClean="0"/>
          </a:p>
          <a:p>
            <a:endParaRPr lang="en-US" sz="1200" dirty="0"/>
          </a:p>
        </p:txBody>
      </p:sp>
    </p:spTree>
    <p:extLst>
      <p:ext uri="{BB962C8B-B14F-4D97-AF65-F5344CB8AC3E}">
        <p14:creationId xmlns:p14="http://schemas.microsoft.com/office/powerpoint/2010/main" val="3233714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34"/>
            <a:ext cx="4114799" cy="685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734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2" y="685800"/>
            <a:ext cx="919768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302" y="76200"/>
            <a:ext cx="9144000" cy="584775"/>
          </a:xfrm>
          <a:prstGeom prst="rect">
            <a:avLst/>
          </a:prstGeom>
          <a:noFill/>
        </p:spPr>
        <p:txBody>
          <a:bodyPr wrap="square" rtlCol="0">
            <a:spAutoFit/>
          </a:bodyPr>
          <a:lstStyle/>
          <a:p>
            <a:pPr algn="ctr"/>
            <a:r>
              <a:rPr lang="en-US" sz="3200" dirty="0" err="1" smtClean="0"/>
              <a:t>Kickstarter</a:t>
            </a:r>
            <a:r>
              <a:rPr lang="en-US" sz="3200" dirty="0" smtClean="0"/>
              <a:t> projects in Granville, Ohio</a:t>
            </a:r>
            <a:endParaRPr lang="en-US" sz="3200" dirty="0"/>
          </a:p>
        </p:txBody>
      </p:sp>
    </p:spTree>
    <p:extLst>
      <p:ext uri="{BB962C8B-B14F-4D97-AF65-F5344CB8AC3E}">
        <p14:creationId xmlns:p14="http://schemas.microsoft.com/office/powerpoint/2010/main" val="1964245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22" t="10264" r="5413"/>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86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cooperatives, solidarity cooperatives, union cooperatives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smtClean="0">
                <a:solidFill>
                  <a:srgbClr val="FF0000"/>
                </a:solidFill>
                <a:effectLst>
                  <a:outerShdw blurRad="38100" dist="38100" dir="2700000" algn="tl">
                    <a:srgbClr val="000000"/>
                  </a:outerShdw>
                </a:effectLst>
              </a:rPr>
              <a:t>Alternative currencies: local currencies, labor time banks</a:t>
            </a:r>
            <a:endParaRPr lang="en-US" sz="2000" dirty="0">
              <a:solidFill>
                <a:srgbClr val="FF0000"/>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936671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3. Alternatives</a:t>
            </a:r>
            <a:endParaRPr lang="en-US" b="1" dirty="0">
              <a:solidFill>
                <a:prstClr val="blac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642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Capitol Hill Babysitting Coop, July 4th par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4244"/>
            <a:ext cx="5279937" cy="3531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20238"/>
            <a:ext cx="8471076" cy="25633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91200" y="6611779"/>
            <a:ext cx="3352800" cy="400110"/>
          </a:xfrm>
          <a:prstGeom prst="rect">
            <a:avLst/>
          </a:prstGeom>
        </p:spPr>
        <p:txBody>
          <a:bodyPr wrap="square">
            <a:spAutoFit/>
          </a:bodyPr>
          <a:lstStyle/>
          <a:p>
            <a:r>
              <a:rPr lang="en-US" sz="1000" dirty="0">
                <a:hlinkClick r:id="rId4"/>
              </a:rPr>
              <a:t>http://</a:t>
            </a:r>
            <a:r>
              <a:rPr lang="en-US" sz="1000" dirty="0" smtClean="0">
                <a:hlinkClick r:id="rId4"/>
              </a:rPr>
              <a:t>viavia.ch/bnb/pmwiki.php?n=Betriebe.HomePage</a:t>
            </a:r>
            <a:endParaRPr lang="en-US" sz="1000" dirty="0" smtClean="0"/>
          </a:p>
          <a:p>
            <a:endParaRPr lang="en-US" sz="1000" dirty="0"/>
          </a:p>
        </p:txBody>
      </p:sp>
      <p:sp>
        <p:nvSpPr>
          <p:cNvPr id="4" name="TextBox 3"/>
          <p:cNvSpPr txBox="1"/>
          <p:nvPr/>
        </p:nvSpPr>
        <p:spPr>
          <a:xfrm>
            <a:off x="304800" y="533400"/>
            <a:ext cx="2895600" cy="1015663"/>
          </a:xfrm>
          <a:prstGeom prst="rect">
            <a:avLst/>
          </a:prstGeom>
          <a:noFill/>
        </p:spPr>
        <p:txBody>
          <a:bodyPr wrap="square" rtlCol="0">
            <a:spAutoFit/>
          </a:bodyPr>
          <a:lstStyle/>
          <a:p>
            <a:r>
              <a:rPr lang="en-US" sz="2000" dirty="0" smtClean="0"/>
              <a:t>Capitol Hill babysitting coop with alternative time-scrip currency</a:t>
            </a:r>
            <a:endParaRPr lang="en-US" sz="2000" dirty="0"/>
          </a:p>
        </p:txBody>
      </p:sp>
    </p:spTree>
    <p:extLst>
      <p:ext uri="{BB962C8B-B14F-4D97-AF65-F5344CB8AC3E}">
        <p14:creationId xmlns:p14="http://schemas.microsoft.com/office/powerpoint/2010/main" val="944326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a:t>
            </a:r>
            <a:r>
              <a:rPr lang="en-US" sz="2000" dirty="0">
                <a:solidFill>
                  <a:prstClr val="white"/>
                </a:solidFill>
                <a:effectLst>
                  <a:outerShdw blurRad="38100" dist="38100" dir="2700000" algn="tl">
                    <a:srgbClr val="000000"/>
                  </a:outerShdw>
                </a:effectLst>
              </a:rPr>
              <a:t>cooperatives, solidarity cooperatives, union </a:t>
            </a:r>
            <a:r>
              <a:rPr lang="en-US" sz="2000" dirty="0" smtClean="0">
                <a:solidFill>
                  <a:prstClr val="white"/>
                </a:solidFill>
                <a:effectLst>
                  <a:outerShdw blurRad="38100" dist="38100" dir="2700000" algn="tl">
                    <a:srgbClr val="000000"/>
                  </a:outerShdw>
                </a:effectLst>
              </a:rPr>
              <a:t>cooperatives </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Alternative currencies: local currencies, labor time </a:t>
            </a:r>
            <a:r>
              <a:rPr lang="en-US" sz="2000" dirty="0" smtClean="0">
                <a:solidFill>
                  <a:prstClr val="white"/>
                </a:solidFill>
                <a:effectLst>
                  <a:outerShdw blurRad="38100" dist="38100" dir="2700000" algn="tl">
                    <a:srgbClr val="000000"/>
                  </a:outerShdw>
                </a:effectLst>
              </a:rPr>
              <a:t>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srgbClr val="FF0000"/>
                </a:solidFill>
                <a:effectLst>
                  <a:outerShdw blurRad="38100" dist="38100" dir="2700000" algn="tl">
                    <a:srgbClr val="000000"/>
                  </a:outerShdw>
                </a:effectLst>
              </a:rPr>
              <a:t>Open-access intellectual property: creative commons, </a:t>
            </a:r>
            <a:r>
              <a:rPr lang="en-US" sz="2000" dirty="0" smtClean="0">
                <a:solidFill>
                  <a:srgbClr val="FF0000"/>
                </a:solidFill>
                <a:effectLst>
                  <a:outerShdw blurRad="38100" dist="38100" dir="2700000" algn="tl">
                    <a:srgbClr val="000000"/>
                  </a:outerShdw>
                </a:effectLst>
              </a:rPr>
              <a:t>copy-left</a:t>
            </a:r>
            <a:endParaRPr lang="en-US" sz="2000" dirty="0">
              <a:solidFill>
                <a:srgbClr val="FF0000"/>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052864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69" y="228600"/>
            <a:ext cx="8686800" cy="161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3" t="3195" r="1283" b="2106"/>
          <a:stretch/>
        </p:blipFill>
        <p:spPr bwMode="auto">
          <a:xfrm>
            <a:off x="79022" y="2257778"/>
            <a:ext cx="8985956" cy="368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39550" y="6620625"/>
            <a:ext cx="2204450" cy="246221"/>
          </a:xfrm>
          <a:prstGeom prst="rect">
            <a:avLst/>
          </a:prstGeom>
        </p:spPr>
        <p:txBody>
          <a:bodyPr wrap="none">
            <a:spAutoFit/>
          </a:bodyPr>
          <a:lstStyle/>
          <a:p>
            <a:r>
              <a:rPr lang="en-US" sz="1000" dirty="0">
                <a:hlinkClick r:id="rId4"/>
              </a:rPr>
              <a:t>http://creativecommons.org/choose</a:t>
            </a:r>
            <a:r>
              <a:rPr lang="en-US" sz="1000" dirty="0" smtClean="0">
                <a:hlinkClick r:id="rId4"/>
              </a:rPr>
              <a:t>/</a:t>
            </a:r>
            <a:endParaRPr lang="en-US" sz="1000" dirty="0"/>
          </a:p>
        </p:txBody>
      </p:sp>
    </p:spTree>
    <p:extLst>
      <p:ext uri="{BB962C8B-B14F-4D97-AF65-F5344CB8AC3E}">
        <p14:creationId xmlns:p14="http://schemas.microsoft.com/office/powerpoint/2010/main" val="3233714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90600" y="914400"/>
            <a:ext cx="7239000" cy="3862596"/>
          </a:xfrm>
          <a:prstGeom prst="rect">
            <a:avLst/>
          </a:prstGeom>
          <a:solidFill>
            <a:schemeClr val="accent5">
              <a:lumMod val="50000"/>
            </a:schemeClr>
          </a:solidFill>
          <a:ln w="38100">
            <a:solidFill>
              <a:schemeClr val="tx1"/>
            </a:solidFill>
          </a:ln>
        </p:spPr>
        <p:txBody>
          <a:bodyPr wrap="square" lIns="365760" tIns="274320" rIns="365760" bIns="365760">
            <a:spAutoFit/>
          </a:bodyPr>
          <a:lstStyle/>
          <a:p>
            <a:pPr algn="ctr">
              <a:spcAft>
                <a:spcPts val="1800"/>
              </a:spcAft>
              <a:defRPr/>
            </a:pPr>
            <a:r>
              <a:rPr lang="en-US" sz="5400" b="1" cap="small" dirty="0" smtClean="0">
                <a:solidFill>
                  <a:prstClr val="white"/>
                </a:solidFill>
                <a:effectLst>
                  <a:outerShdw blurRad="38100" dist="38100" dir="2700000" algn="tl">
                    <a:srgbClr val="000000">
                      <a:alpha val="43137"/>
                    </a:srgbClr>
                  </a:outerShdw>
                </a:effectLst>
              </a:rPr>
              <a:t>Clash of Slogans</a:t>
            </a:r>
          </a:p>
          <a:p>
            <a:pPr marL="796925">
              <a:defRPr/>
            </a:pPr>
            <a:r>
              <a:rPr lang="en-US" sz="3600" dirty="0" smtClean="0">
                <a:solidFill>
                  <a:prstClr val="white"/>
                </a:solidFill>
                <a:effectLst>
                  <a:outerShdw blurRad="38100" dist="38100" dir="2700000" algn="tl">
                    <a:srgbClr val="000000">
                      <a:alpha val="43137"/>
                    </a:srgbClr>
                  </a:outerShdw>
                </a:effectLst>
              </a:rPr>
              <a:t>“There is No Alternative” </a:t>
            </a:r>
          </a:p>
          <a:p>
            <a:pPr marL="796925" algn="r">
              <a:defRPr/>
            </a:pPr>
            <a:r>
              <a:rPr lang="en-US" sz="2000" dirty="0" smtClean="0">
                <a:solidFill>
                  <a:prstClr val="white"/>
                </a:solidFill>
                <a:effectLst>
                  <a:outerShdw blurRad="38100" dist="38100" dir="2700000" algn="tl">
                    <a:srgbClr val="000000">
                      <a:alpha val="43137"/>
                    </a:srgbClr>
                  </a:outerShdw>
                </a:effectLst>
              </a:rPr>
              <a:t>Margaret Thatcher, early 1980s</a:t>
            </a:r>
          </a:p>
          <a:p>
            <a:pPr marL="796925">
              <a:defRPr/>
            </a:pPr>
            <a:endParaRPr lang="en-US" sz="2800" dirty="0">
              <a:solidFill>
                <a:prstClr val="white"/>
              </a:solidFill>
              <a:effectLst>
                <a:outerShdw blurRad="38100" dist="38100" dir="2700000" algn="tl">
                  <a:srgbClr val="000000">
                    <a:alpha val="43137"/>
                  </a:srgbClr>
                </a:outerShdw>
              </a:effectLst>
            </a:endParaRPr>
          </a:p>
          <a:p>
            <a:pPr marL="796925">
              <a:defRPr/>
            </a:pPr>
            <a:r>
              <a:rPr lang="en-US" sz="3600" dirty="0" smtClean="0">
                <a:solidFill>
                  <a:schemeClr val="accent5">
                    <a:lumMod val="50000"/>
                  </a:schemeClr>
                </a:solidFill>
              </a:rPr>
              <a:t>“Another World is Possible”</a:t>
            </a:r>
          </a:p>
          <a:p>
            <a:pPr marL="796925" algn="r">
              <a:defRPr/>
            </a:pPr>
            <a:r>
              <a:rPr lang="en-US" sz="2000" dirty="0" smtClean="0">
                <a:solidFill>
                  <a:schemeClr val="accent5">
                    <a:lumMod val="50000"/>
                  </a:schemeClr>
                </a:solidFill>
              </a:rPr>
              <a:t>World Social Forum, early 2000s</a:t>
            </a:r>
            <a:endParaRPr lang="en-US" sz="2000" dirty="0">
              <a:solidFill>
                <a:schemeClr val="accent5">
                  <a:lumMod val="50000"/>
                </a:schemeClr>
              </a:solidFill>
            </a:endParaRPr>
          </a:p>
        </p:txBody>
      </p:sp>
      <p:sp>
        <p:nvSpPr>
          <p:cNvPr id="3" name="TextBox 2"/>
          <p:cNvSpPr txBox="1"/>
          <p:nvPr/>
        </p:nvSpPr>
        <p:spPr>
          <a:xfrm>
            <a:off x="90055" y="19396"/>
            <a:ext cx="3581400" cy="369332"/>
          </a:xfrm>
          <a:prstGeom prst="rect">
            <a:avLst/>
          </a:prstGeom>
          <a:noFill/>
        </p:spPr>
        <p:txBody>
          <a:bodyPr wrap="square" rtlCol="0">
            <a:spAutoFit/>
          </a:bodyPr>
          <a:lstStyle/>
          <a:p>
            <a:r>
              <a:rPr lang="en-US" b="1" dirty="0" smtClean="0">
                <a:solidFill>
                  <a:prstClr val="black"/>
                </a:solidFill>
              </a:rPr>
              <a:t>Introduction</a:t>
            </a:r>
            <a:endParaRPr lang="en-US" b="1" dirty="0">
              <a:solidFill>
                <a:prstClr val="black"/>
              </a:solidFill>
            </a:endParaRPr>
          </a:p>
        </p:txBody>
      </p:sp>
    </p:spTree>
    <p:extLst>
      <p:ext uri="{BB962C8B-B14F-4D97-AF65-F5344CB8AC3E}">
        <p14:creationId xmlns:p14="http://schemas.microsoft.com/office/powerpoint/2010/main" val="1853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a:t>
            </a:r>
            <a:r>
              <a:rPr lang="en-US" sz="2000" dirty="0">
                <a:solidFill>
                  <a:prstClr val="white"/>
                </a:solidFill>
                <a:effectLst>
                  <a:outerShdw blurRad="38100" dist="38100" dir="2700000" algn="tl">
                    <a:srgbClr val="000000"/>
                  </a:outerShdw>
                </a:effectLst>
              </a:rPr>
              <a:t>cooperatives, solidarity cooperatives, union </a:t>
            </a:r>
            <a:r>
              <a:rPr lang="en-US" sz="2000" dirty="0" smtClean="0">
                <a:solidFill>
                  <a:prstClr val="white"/>
                </a:solidFill>
                <a:effectLst>
                  <a:outerShdw blurRad="38100" dist="38100" dir="2700000" algn="tl">
                    <a:srgbClr val="000000"/>
                  </a:outerShdw>
                </a:effectLst>
              </a:rPr>
              <a:t>cooperatives </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Alternative currencies: local currencies, labor time </a:t>
            </a:r>
            <a:r>
              <a:rPr lang="en-US" sz="2000" dirty="0" smtClean="0">
                <a:solidFill>
                  <a:prstClr val="white"/>
                </a:solidFill>
                <a:effectLst>
                  <a:outerShdw blurRad="38100" dist="38100" dir="2700000" algn="tl">
                    <a:srgbClr val="000000"/>
                  </a:outerShdw>
                </a:effectLst>
              </a:rPr>
              <a:t>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schemeClr val="bg1"/>
                </a:solidFill>
                <a:effectLst>
                  <a:outerShdw blurRad="38100" dist="38100" dir="2700000" algn="tl">
                    <a:srgbClr val="000000"/>
                  </a:outerShdw>
                </a:effectLst>
              </a:rPr>
              <a:t>Open-access intellectual property: creative commons, </a:t>
            </a:r>
            <a:r>
              <a:rPr lang="en-US" sz="2000" dirty="0" smtClean="0">
                <a:solidFill>
                  <a:schemeClr val="bg1"/>
                </a:solidFill>
                <a:effectLst>
                  <a:outerShdw blurRad="38100" dist="38100" dir="2700000" algn="tl">
                    <a:srgbClr val="000000"/>
                  </a:outerShdw>
                </a:effectLst>
              </a:rPr>
              <a:t>copy-left</a:t>
            </a:r>
            <a:endParaRPr lang="en-US" sz="2000" dirty="0">
              <a:solidFill>
                <a:schemeClr val="bg1"/>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srgbClr val="FF0000"/>
                </a:solidFill>
                <a:effectLst>
                  <a:outerShdw blurRad="38100" dist="38100" dir="2700000" algn="tl">
                    <a:srgbClr val="000000"/>
                  </a:outerShdw>
                </a:effectLst>
              </a:rPr>
              <a:t>Free Publicly provided goods/services: libraries, free public transport</a:t>
            </a:r>
            <a:endParaRPr lang="en-US" sz="2000" dirty="0">
              <a:solidFill>
                <a:srgbClr val="FF0000"/>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044711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4"/>
          <a:stretch/>
        </p:blipFill>
        <p:spPr bwMode="auto">
          <a:xfrm>
            <a:off x="152400" y="578095"/>
            <a:ext cx="8879460" cy="56673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08855" y="6598046"/>
            <a:ext cx="1935145" cy="246221"/>
          </a:xfrm>
          <a:prstGeom prst="rect">
            <a:avLst/>
          </a:prstGeom>
        </p:spPr>
        <p:txBody>
          <a:bodyPr wrap="none">
            <a:spAutoFit/>
          </a:bodyPr>
          <a:lstStyle/>
          <a:p>
            <a:r>
              <a:rPr lang="en-US" sz="1000" dirty="0">
                <a:hlinkClick r:id="rId3"/>
              </a:rPr>
              <a:t>http://freepublictransports.com</a:t>
            </a:r>
            <a:r>
              <a:rPr lang="en-US" sz="1000" dirty="0" smtClean="0">
                <a:hlinkClick r:id="rId3"/>
              </a:rPr>
              <a:t>/</a:t>
            </a:r>
            <a:endParaRPr lang="en-US" sz="1000" dirty="0"/>
          </a:p>
        </p:txBody>
      </p:sp>
    </p:spTree>
    <p:extLst>
      <p:ext uri="{BB962C8B-B14F-4D97-AF65-F5344CB8AC3E}">
        <p14:creationId xmlns:p14="http://schemas.microsoft.com/office/powerpoint/2010/main" val="3233714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2" y="1828800"/>
            <a:ext cx="4379722"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460842356"/>
              </p:ext>
            </p:extLst>
          </p:nvPr>
        </p:nvGraphicFramePr>
        <p:xfrm>
          <a:off x="4724400" y="1466850"/>
          <a:ext cx="4343400"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228600"/>
            <a:ext cx="9144000" cy="830997"/>
          </a:xfrm>
          <a:prstGeom prst="rect">
            <a:avLst/>
          </a:prstGeom>
          <a:noFill/>
        </p:spPr>
        <p:txBody>
          <a:bodyPr wrap="square" rtlCol="0">
            <a:spAutoFit/>
          </a:bodyPr>
          <a:lstStyle/>
          <a:p>
            <a:pPr algn="ctr"/>
            <a:r>
              <a:rPr lang="en-US" sz="2400" b="1" dirty="0" smtClean="0">
                <a:solidFill>
                  <a:schemeClr val="bg1"/>
                </a:solidFill>
              </a:rPr>
              <a:t>No-Fare Public Transportation in Hasselt, Netherlands </a:t>
            </a:r>
          </a:p>
          <a:p>
            <a:pPr algn="ctr"/>
            <a:r>
              <a:rPr lang="en-US" sz="2400" b="1" dirty="0" smtClean="0">
                <a:solidFill>
                  <a:schemeClr val="bg1"/>
                </a:solidFill>
              </a:rPr>
              <a:t>introduced July, 1997</a:t>
            </a:r>
            <a:endParaRPr lang="en-US" sz="2400" b="1" dirty="0">
              <a:solidFill>
                <a:schemeClr val="bg1"/>
              </a:solidFill>
            </a:endParaRPr>
          </a:p>
        </p:txBody>
      </p:sp>
    </p:spTree>
    <p:extLst>
      <p:ext uri="{BB962C8B-B14F-4D97-AF65-F5344CB8AC3E}">
        <p14:creationId xmlns:p14="http://schemas.microsoft.com/office/powerpoint/2010/main" val="3233714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erry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705475" cy="4276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75356"/>
            <a:ext cx="9144000" cy="584775"/>
          </a:xfrm>
          <a:prstGeom prst="rect">
            <a:avLst/>
          </a:prstGeom>
          <a:noFill/>
        </p:spPr>
        <p:txBody>
          <a:bodyPr wrap="square" rtlCol="0">
            <a:spAutoFit/>
          </a:bodyPr>
          <a:lstStyle/>
          <a:p>
            <a:pPr algn="ctr"/>
            <a:r>
              <a:rPr lang="en-US" sz="3200" dirty="0" smtClean="0"/>
              <a:t>Staten Island Ferry: free public transport</a:t>
            </a:r>
            <a:endParaRPr lang="en-US" sz="3200" dirty="0"/>
          </a:p>
        </p:txBody>
      </p:sp>
    </p:spTree>
    <p:extLst>
      <p:ext uri="{BB962C8B-B14F-4D97-AF65-F5344CB8AC3E}">
        <p14:creationId xmlns:p14="http://schemas.microsoft.com/office/powerpoint/2010/main" val="3181994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598" y="111822"/>
            <a:ext cx="7154191" cy="675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84050" y="6611779"/>
            <a:ext cx="2162772" cy="246221"/>
          </a:xfrm>
          <a:prstGeom prst="rect">
            <a:avLst/>
          </a:prstGeom>
        </p:spPr>
        <p:txBody>
          <a:bodyPr wrap="none">
            <a:spAutoFit/>
          </a:bodyPr>
          <a:lstStyle/>
          <a:p>
            <a:r>
              <a:rPr lang="en-US" sz="1000" dirty="0">
                <a:hlinkClick r:id="rId3"/>
              </a:rPr>
              <a:t>http://freepublictransports.com/city</a:t>
            </a:r>
            <a:r>
              <a:rPr lang="en-US" sz="1000" dirty="0" smtClean="0">
                <a:hlinkClick r:id="rId3"/>
              </a:rPr>
              <a:t>/</a:t>
            </a:r>
            <a:endParaRPr lang="en-US" sz="1000" dirty="0"/>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dirty="0" smtClean="0"/>
              <a:t>Cities with free public transportation</a:t>
            </a:r>
            <a:endParaRPr lang="en-US" sz="2800" dirty="0"/>
          </a:p>
        </p:txBody>
      </p:sp>
    </p:spTree>
    <p:extLst>
      <p:ext uri="{BB962C8B-B14F-4D97-AF65-F5344CB8AC3E}">
        <p14:creationId xmlns:p14="http://schemas.microsoft.com/office/powerpoint/2010/main" val="1732185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a:t>
            </a:r>
            <a:r>
              <a:rPr lang="en-US" sz="2000" dirty="0">
                <a:solidFill>
                  <a:prstClr val="white"/>
                </a:solidFill>
                <a:effectLst>
                  <a:outerShdw blurRad="38100" dist="38100" dir="2700000" algn="tl">
                    <a:srgbClr val="000000"/>
                  </a:outerShdw>
                </a:effectLst>
              </a:rPr>
              <a:t>cooperatives, solidarity cooperatives, union </a:t>
            </a:r>
            <a:r>
              <a:rPr lang="en-US" sz="2000" dirty="0" smtClean="0">
                <a:solidFill>
                  <a:prstClr val="white"/>
                </a:solidFill>
                <a:effectLst>
                  <a:outerShdw blurRad="38100" dist="38100" dir="2700000" algn="tl">
                    <a:srgbClr val="000000"/>
                  </a:outerShdw>
                </a:effectLst>
              </a:rPr>
              <a:t>cooperatives </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Alternative currencies: local currencies, labor time </a:t>
            </a:r>
            <a:r>
              <a:rPr lang="en-US" sz="2000" dirty="0" smtClean="0">
                <a:solidFill>
                  <a:prstClr val="white"/>
                </a:solidFill>
                <a:effectLst>
                  <a:outerShdw blurRad="38100" dist="38100" dir="2700000" algn="tl">
                    <a:srgbClr val="000000"/>
                  </a:outerShdw>
                </a:effectLst>
              </a:rPr>
              <a:t>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srgbClr val="FF0000"/>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770567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38" y="8792"/>
            <a:ext cx="8872201" cy="221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9" t="3031" r="1538" b="3284"/>
          <a:stretch/>
        </p:blipFill>
        <p:spPr bwMode="auto">
          <a:xfrm>
            <a:off x="3780690" y="2588051"/>
            <a:ext cx="5363309" cy="298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492"/>
          <a:stretch/>
        </p:blipFill>
        <p:spPr bwMode="auto">
          <a:xfrm>
            <a:off x="35351" y="2848704"/>
            <a:ext cx="3695700" cy="246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76474" y="6458419"/>
            <a:ext cx="2767525" cy="246221"/>
          </a:xfrm>
          <a:prstGeom prst="rect">
            <a:avLst/>
          </a:prstGeom>
        </p:spPr>
        <p:txBody>
          <a:bodyPr wrap="square">
            <a:spAutoFit/>
          </a:bodyPr>
          <a:lstStyle/>
          <a:p>
            <a:r>
              <a:rPr lang="en-US" sz="1000" dirty="0">
                <a:hlinkClick r:id="rId6"/>
              </a:rPr>
              <a:t>http://</a:t>
            </a:r>
            <a:r>
              <a:rPr lang="en-US" sz="1000" dirty="0" smtClean="0">
                <a:hlinkClick r:id="rId6"/>
              </a:rPr>
              <a:t>www.basicincome2013.eu/en/index.html</a:t>
            </a:r>
            <a:endParaRPr lang="en-US" sz="1000" dirty="0" smtClean="0"/>
          </a:p>
        </p:txBody>
      </p:sp>
    </p:spTree>
    <p:extLst>
      <p:ext uri="{BB962C8B-B14F-4D97-AF65-F5344CB8AC3E}">
        <p14:creationId xmlns:p14="http://schemas.microsoft.com/office/powerpoint/2010/main" val="2007370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a:t>
            </a:r>
            <a:r>
              <a:rPr lang="en-US" sz="2000" dirty="0">
                <a:solidFill>
                  <a:prstClr val="white"/>
                </a:solidFill>
                <a:effectLst>
                  <a:outerShdw blurRad="38100" dist="38100" dir="2700000" algn="tl">
                    <a:srgbClr val="000000"/>
                  </a:outerShdw>
                </a:effectLst>
              </a:rPr>
              <a:t>cooperatives, solidarity cooperatives, union </a:t>
            </a:r>
            <a:r>
              <a:rPr lang="en-US" sz="2000" dirty="0" smtClean="0">
                <a:solidFill>
                  <a:prstClr val="white"/>
                </a:solidFill>
                <a:effectLst>
                  <a:outerShdw blurRad="38100" dist="38100" dir="2700000" algn="tl">
                    <a:srgbClr val="000000"/>
                  </a:outerShdw>
                </a:effectLst>
              </a:rPr>
              <a:t>cooperatives </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Alternative currencies: local currencies, labor time </a:t>
            </a:r>
            <a:r>
              <a:rPr lang="en-US" sz="2000" dirty="0" smtClean="0">
                <a:solidFill>
                  <a:prstClr val="white"/>
                </a:solidFill>
                <a:effectLst>
                  <a:outerShdw blurRad="38100" dist="38100" dir="2700000" algn="tl">
                    <a:srgbClr val="000000"/>
                  </a:outerShdw>
                </a:effectLst>
              </a:rPr>
              <a:t>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srgbClr val="FF0000"/>
                </a:solidFill>
                <a:effectLst>
                  <a:outerShdw blurRad="38100" dist="38100" dir="2700000" algn="tl">
                    <a:srgbClr val="000000"/>
                  </a:outerShdw>
                </a:effectLst>
              </a:rPr>
              <a:t>Participatory budgeting </a:t>
            </a:r>
            <a:endParaRPr lang="en-US" sz="2000" dirty="0" smtClean="0">
              <a:solidFill>
                <a:srgbClr val="FF0000"/>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prstClr val="white"/>
                </a:solidFill>
                <a:effectLst>
                  <a:outerShdw blurRad="38100" dist="38100" dir="2700000" algn="tl">
                    <a:srgbClr val="000000"/>
                  </a:outerShdw>
                </a:effectLst>
              </a:rPr>
              <a:t>Ecovillages</a:t>
            </a:r>
            <a:r>
              <a:rPr lang="en-US" sz="2000" dirty="0">
                <a:solidFill>
                  <a:prstClr val="white"/>
                </a:solidFill>
                <a:effectLst>
                  <a:outerShdw blurRad="38100" dist="38100" dir="2700000" algn="tl">
                    <a:srgbClr val="000000"/>
                  </a:outerShdw>
                </a:effectLst>
              </a:rPr>
              <a:t>, Transition towns, intentional </a:t>
            </a:r>
            <a:r>
              <a:rPr lang="en-US" sz="2000" dirty="0" smtClean="0">
                <a:solidFill>
                  <a:prstClr val="white"/>
                </a:solidFill>
                <a:effectLst>
                  <a:outerShdw blurRad="38100" dist="38100" dir="2700000" algn="tl">
                    <a:srgbClr val="000000"/>
                  </a:outerShdw>
                </a:effectLst>
              </a:rPr>
              <a:t>communities</a:t>
            </a:r>
            <a:endParaRPr lang="en-US" sz="2000"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770567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959" y="3089846"/>
            <a:ext cx="5395913" cy="30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7281"/>
            <a:ext cx="7848600" cy="274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23657" y="6611779"/>
            <a:ext cx="1720343" cy="400110"/>
          </a:xfrm>
          <a:prstGeom prst="rect">
            <a:avLst/>
          </a:prstGeom>
        </p:spPr>
        <p:txBody>
          <a:bodyPr wrap="none">
            <a:spAutoFit/>
          </a:bodyPr>
          <a:lstStyle/>
          <a:p>
            <a:r>
              <a:rPr lang="en-US" sz="1000" dirty="0">
                <a:hlinkClick r:id="rId2"/>
              </a:rPr>
              <a:t>http://</a:t>
            </a:r>
            <a:r>
              <a:rPr lang="en-US" sz="1000" dirty="0" smtClean="0">
                <a:hlinkClick r:id="rId2"/>
              </a:rPr>
              <a:t>vimeo.com/71975359</a:t>
            </a:r>
            <a:endParaRPr lang="en-US" sz="1000" dirty="0" smtClean="0"/>
          </a:p>
          <a:p>
            <a:endParaRPr lang="en-US" sz="1000" dirty="0"/>
          </a:p>
        </p:txBody>
      </p:sp>
      <p:sp>
        <p:nvSpPr>
          <p:cNvPr id="3" name="TextBox 2"/>
          <p:cNvSpPr txBox="1"/>
          <p:nvPr/>
        </p:nvSpPr>
        <p:spPr>
          <a:xfrm>
            <a:off x="7467600" y="6183868"/>
            <a:ext cx="1524000" cy="276999"/>
          </a:xfrm>
          <a:prstGeom prst="rect">
            <a:avLst/>
          </a:prstGeom>
          <a:noFill/>
        </p:spPr>
        <p:txBody>
          <a:bodyPr wrap="square" rtlCol="0">
            <a:spAutoFit/>
          </a:bodyPr>
          <a:lstStyle/>
          <a:p>
            <a:pPr algn="ctr"/>
            <a:r>
              <a:rPr lang="en-US" sz="1200" dirty="0" smtClean="0">
                <a:hlinkClick r:id="rId5" action="ppaction://hlinkfile"/>
              </a:rPr>
              <a:t>Laptop link</a:t>
            </a:r>
            <a:endParaRPr lang="en-US" sz="1200" dirty="0"/>
          </a:p>
        </p:txBody>
      </p:sp>
    </p:spTree>
    <p:extLst>
      <p:ext uri="{BB962C8B-B14F-4D97-AF65-F5344CB8AC3E}">
        <p14:creationId xmlns:p14="http://schemas.microsoft.com/office/powerpoint/2010/main" val="3850138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823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67600" y="6491695"/>
            <a:ext cx="1720343" cy="400110"/>
          </a:xfrm>
          <a:prstGeom prst="rect">
            <a:avLst/>
          </a:prstGeom>
        </p:spPr>
        <p:txBody>
          <a:bodyPr wrap="none">
            <a:spAutoFit/>
          </a:bodyPr>
          <a:lstStyle/>
          <a:p>
            <a:r>
              <a:rPr lang="en-US" sz="1000" dirty="0">
                <a:hlinkClick r:id="rId2"/>
              </a:rPr>
              <a:t>http://</a:t>
            </a:r>
            <a:r>
              <a:rPr lang="en-US" sz="1000" dirty="0" smtClean="0">
                <a:hlinkClick r:id="rId2"/>
              </a:rPr>
              <a:t>vimeo.com/89366699</a:t>
            </a:r>
            <a:endParaRPr lang="en-US" sz="1000" dirty="0" smtClean="0"/>
          </a:p>
          <a:p>
            <a:endParaRPr lang="en-US" sz="1000" dirty="0"/>
          </a:p>
        </p:txBody>
      </p:sp>
      <p:sp>
        <p:nvSpPr>
          <p:cNvPr id="3" name="TextBox 2"/>
          <p:cNvSpPr txBox="1"/>
          <p:nvPr/>
        </p:nvSpPr>
        <p:spPr>
          <a:xfrm>
            <a:off x="4419600" y="6400800"/>
            <a:ext cx="1143000" cy="369332"/>
          </a:xfrm>
          <a:prstGeom prst="rect">
            <a:avLst/>
          </a:prstGeom>
          <a:noFill/>
        </p:spPr>
        <p:txBody>
          <a:bodyPr wrap="square" rtlCol="0">
            <a:spAutoFit/>
          </a:bodyPr>
          <a:lstStyle/>
          <a:p>
            <a:pPr algn="ctr"/>
            <a:r>
              <a:rPr lang="en-US" dirty="0" smtClean="0">
                <a:hlinkClick r:id="rId4" action="ppaction://hlinkfile"/>
              </a:rPr>
              <a:t>Link</a:t>
            </a:r>
            <a:endParaRPr lang="en-US" dirty="0"/>
          </a:p>
        </p:txBody>
      </p:sp>
    </p:spTree>
    <p:extLst>
      <p:ext uri="{BB962C8B-B14F-4D97-AF65-F5344CB8AC3E}">
        <p14:creationId xmlns:p14="http://schemas.microsoft.com/office/powerpoint/2010/main" val="35965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90600" y="914400"/>
            <a:ext cx="7239000" cy="3862596"/>
          </a:xfrm>
          <a:prstGeom prst="rect">
            <a:avLst/>
          </a:prstGeom>
          <a:solidFill>
            <a:schemeClr val="accent5">
              <a:lumMod val="50000"/>
            </a:schemeClr>
          </a:solidFill>
          <a:ln w="38100">
            <a:solidFill>
              <a:schemeClr val="tx1"/>
            </a:solidFill>
          </a:ln>
        </p:spPr>
        <p:txBody>
          <a:bodyPr wrap="square" lIns="365760" tIns="274320" rIns="365760" bIns="365760">
            <a:spAutoFit/>
          </a:bodyPr>
          <a:lstStyle/>
          <a:p>
            <a:pPr algn="ctr">
              <a:spcAft>
                <a:spcPts val="1800"/>
              </a:spcAft>
              <a:defRPr/>
            </a:pPr>
            <a:r>
              <a:rPr lang="en-US" sz="5400" b="1" cap="small" dirty="0" smtClean="0">
                <a:solidFill>
                  <a:prstClr val="white"/>
                </a:solidFill>
                <a:effectLst>
                  <a:outerShdw blurRad="38100" dist="38100" dir="2700000" algn="tl">
                    <a:srgbClr val="000000">
                      <a:alpha val="43137"/>
                    </a:srgbClr>
                  </a:outerShdw>
                </a:effectLst>
              </a:rPr>
              <a:t>Clash of Slogans</a:t>
            </a:r>
          </a:p>
          <a:p>
            <a:pPr marL="796925">
              <a:defRPr/>
            </a:pPr>
            <a:r>
              <a:rPr lang="en-US" sz="3600" dirty="0" smtClean="0">
                <a:solidFill>
                  <a:prstClr val="white"/>
                </a:solidFill>
                <a:effectLst>
                  <a:outerShdw blurRad="38100" dist="38100" dir="2700000" algn="tl">
                    <a:srgbClr val="000000">
                      <a:alpha val="43137"/>
                    </a:srgbClr>
                  </a:outerShdw>
                </a:effectLst>
              </a:rPr>
              <a:t>“There is No Alternative” </a:t>
            </a:r>
          </a:p>
          <a:p>
            <a:pPr marL="796925" algn="r">
              <a:defRPr/>
            </a:pPr>
            <a:r>
              <a:rPr lang="en-US" sz="2000" dirty="0" smtClean="0">
                <a:solidFill>
                  <a:prstClr val="white"/>
                </a:solidFill>
                <a:effectLst>
                  <a:outerShdw blurRad="38100" dist="38100" dir="2700000" algn="tl">
                    <a:srgbClr val="000000">
                      <a:alpha val="43137"/>
                    </a:srgbClr>
                  </a:outerShdw>
                </a:effectLst>
              </a:rPr>
              <a:t>Margaret Thatcher, early 1980s</a:t>
            </a:r>
          </a:p>
          <a:p>
            <a:pPr marL="796925">
              <a:defRPr/>
            </a:pPr>
            <a:endParaRPr lang="en-US" sz="2800" dirty="0">
              <a:solidFill>
                <a:prstClr val="white"/>
              </a:solidFill>
              <a:effectLst>
                <a:outerShdw blurRad="38100" dist="38100" dir="2700000" algn="tl">
                  <a:srgbClr val="000000">
                    <a:alpha val="43137"/>
                  </a:srgbClr>
                </a:outerShdw>
              </a:effectLst>
            </a:endParaRPr>
          </a:p>
          <a:p>
            <a:pPr marL="796925">
              <a:defRPr/>
            </a:pPr>
            <a:r>
              <a:rPr lang="en-US" sz="3600" dirty="0" smtClean="0">
                <a:solidFill>
                  <a:prstClr val="white"/>
                </a:solidFill>
                <a:effectLst>
                  <a:outerShdw blurRad="38100" dist="38100" dir="2700000" algn="tl">
                    <a:srgbClr val="000000">
                      <a:alpha val="43137"/>
                    </a:srgbClr>
                  </a:outerShdw>
                </a:effectLst>
              </a:rPr>
              <a:t>“Another World is Possible”</a:t>
            </a:r>
          </a:p>
          <a:p>
            <a:pPr marL="796925" algn="r">
              <a:defRPr/>
            </a:pPr>
            <a:r>
              <a:rPr lang="en-US" sz="2000" dirty="0" smtClean="0">
                <a:solidFill>
                  <a:prstClr val="white"/>
                </a:solidFill>
                <a:effectLst>
                  <a:outerShdw blurRad="38100" dist="38100" dir="2700000" algn="tl">
                    <a:srgbClr val="000000">
                      <a:alpha val="43137"/>
                    </a:srgbClr>
                  </a:outerShdw>
                </a:effectLst>
              </a:rPr>
              <a:t>World Social Forum, early 2000s</a:t>
            </a:r>
            <a:endParaRPr lang="en-US" sz="2000"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90055" y="19396"/>
            <a:ext cx="3581400" cy="369332"/>
          </a:xfrm>
          <a:prstGeom prst="rect">
            <a:avLst/>
          </a:prstGeom>
          <a:noFill/>
        </p:spPr>
        <p:txBody>
          <a:bodyPr wrap="square" rtlCol="0">
            <a:spAutoFit/>
          </a:bodyPr>
          <a:lstStyle/>
          <a:p>
            <a:r>
              <a:rPr lang="en-US" b="1" dirty="0" smtClean="0">
                <a:solidFill>
                  <a:prstClr val="black"/>
                </a:solidFill>
              </a:rPr>
              <a:t>Introduction</a:t>
            </a:r>
            <a:endParaRPr lang="en-US" b="1" dirty="0">
              <a:solidFill>
                <a:prstClr val="black"/>
              </a:solidFill>
            </a:endParaRPr>
          </a:p>
        </p:txBody>
      </p:sp>
    </p:spTree>
    <p:extLst>
      <p:ext uri="{BB962C8B-B14F-4D97-AF65-F5344CB8AC3E}">
        <p14:creationId xmlns:p14="http://schemas.microsoft.com/office/powerpoint/2010/main" val="1691938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76200"/>
            <a:ext cx="8763000" cy="6647974"/>
          </a:xfrm>
          <a:prstGeom prst="rect">
            <a:avLst/>
          </a:prstGeom>
          <a:solidFill>
            <a:schemeClr val="tx2"/>
          </a:solidFill>
          <a:ln w="57150">
            <a:solidFill>
              <a:schemeClr val="tx1"/>
            </a:solidFill>
            <a:miter lim="800000"/>
            <a:headEnd/>
            <a:tailEnd/>
          </a:ln>
          <a:effectLst/>
        </p:spPr>
        <p:txBody>
          <a:bodyPr wrap="square" lIns="182880" tIns="91440" rIns="182880" bIns="91440">
            <a:spAutoFit/>
          </a:bodyPr>
          <a:lstStyle/>
          <a:p>
            <a:pPr marL="342900" indent="-342900">
              <a:spcBef>
                <a:spcPts val="0"/>
              </a:spcBef>
              <a:spcAft>
                <a:spcPts val="0"/>
              </a:spcAft>
              <a:defRPr/>
            </a:pPr>
            <a:r>
              <a:rPr lang="en-US" sz="2000" b="1" dirty="0" smtClean="0">
                <a:solidFill>
                  <a:prstClr val="white"/>
                </a:solidFill>
                <a:effectLst>
                  <a:outerShdw blurRad="38100" dist="38100" dir="2700000" algn="tl">
                    <a:srgbClr val="000000"/>
                  </a:outerShdw>
                </a:effectLst>
              </a:rPr>
              <a:t>Production</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Worker </a:t>
            </a:r>
            <a:r>
              <a:rPr lang="en-US" sz="2000" dirty="0">
                <a:solidFill>
                  <a:prstClr val="white"/>
                </a:solidFill>
                <a:effectLst>
                  <a:outerShdw blurRad="38100" dist="38100" dir="2700000" algn="tl">
                    <a:srgbClr val="000000"/>
                  </a:outerShdw>
                </a:effectLst>
              </a:rPr>
              <a:t>cooperatives, solidarity cooperatives, union </a:t>
            </a:r>
            <a:r>
              <a:rPr lang="en-US" sz="2000" dirty="0" smtClean="0">
                <a:solidFill>
                  <a:prstClr val="white"/>
                </a:solidFill>
                <a:effectLst>
                  <a:outerShdw blurRad="38100" dist="38100" dir="2700000" algn="tl">
                    <a:srgbClr val="000000"/>
                  </a:outerShdw>
                </a:effectLst>
              </a:rPr>
              <a:t>cooperatives </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Peer-to-peer collaborative production: Wikipedia, open-source software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Urban </a:t>
            </a:r>
            <a:r>
              <a:rPr lang="en-US" sz="2000" dirty="0">
                <a:solidFill>
                  <a:prstClr val="white"/>
                </a:solidFill>
                <a:effectLst>
                  <a:outerShdw blurRad="38100" dist="38100" dir="2700000" algn="tl">
                    <a:srgbClr val="000000"/>
                  </a:outerShdw>
                </a:effectLst>
              </a:rPr>
              <a:t>agriculture with community </a:t>
            </a:r>
            <a:r>
              <a:rPr lang="en-US" sz="2000" dirty="0" smtClean="0">
                <a:solidFill>
                  <a:prstClr val="white"/>
                </a:solidFill>
                <a:effectLst>
                  <a:outerShdw blurRad="38100" dist="38100" dir="2700000" algn="tl">
                    <a:srgbClr val="000000"/>
                  </a:outerShdw>
                </a:effectLst>
              </a:rPr>
              <a:t>land trusts</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Solidarity </a:t>
            </a:r>
            <a:r>
              <a:rPr lang="en-US" sz="2000" dirty="0" smtClean="0">
                <a:solidFill>
                  <a:prstClr val="white"/>
                </a:solidFill>
                <a:effectLst>
                  <a:outerShdw blurRad="38100" dist="38100" dir="2700000" algn="tl">
                    <a:srgbClr val="000000"/>
                  </a:outerShdw>
                </a:effectLst>
              </a:rPr>
              <a:t>finance</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Crowd-sourced financing of projects</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Alternative currencies: local currencies, labor time </a:t>
            </a:r>
            <a:r>
              <a:rPr lang="en-US" sz="2000" dirty="0" smtClean="0">
                <a:solidFill>
                  <a:prstClr val="white"/>
                </a:solidFill>
                <a:effectLst>
                  <a:outerShdw blurRad="38100" dist="38100" dir="2700000" algn="tl">
                    <a:srgbClr val="000000"/>
                  </a:outerShdw>
                </a:effectLst>
              </a:rPr>
              <a:t>banks</a:t>
            </a:r>
            <a:endParaRPr lang="en-US" sz="2000" dirty="0">
              <a:solidFill>
                <a:prstClr val="white"/>
              </a:solidFill>
              <a:effectLst>
                <a:outerShdw blurRad="38100" dist="38100" dir="2700000" algn="tl">
                  <a:srgbClr val="000000"/>
                </a:outerShdw>
              </a:effectLst>
            </a:endParaRPr>
          </a:p>
          <a:p>
            <a:pPr marL="342900" indent="-342900">
              <a:spcBef>
                <a:spcPts val="1200"/>
              </a:spcBef>
              <a:spcAft>
                <a:spcPts val="0"/>
              </a:spcAft>
              <a:defRPr/>
            </a:pPr>
            <a:r>
              <a:rPr lang="en-US" sz="2000" b="1" dirty="0">
                <a:solidFill>
                  <a:prstClr val="white"/>
                </a:solidFill>
                <a:effectLst>
                  <a:outerShdw blurRad="38100" dist="38100" dir="2700000" algn="tl">
                    <a:srgbClr val="000000"/>
                  </a:outerShdw>
                </a:effectLst>
              </a:rPr>
              <a:t>Distribution</a:t>
            </a:r>
          </a:p>
          <a:p>
            <a:pPr marL="341313" indent="-166688">
              <a:spcBef>
                <a:spcPts val="0"/>
              </a:spcBef>
              <a:spcAft>
                <a:spcPts val="0"/>
              </a:spcAft>
              <a:buFont typeface="Arial" pitchFamily="34" charset="0"/>
              <a:buChar char="•"/>
              <a:tabLst>
                <a:tab pos="341313" algn="l"/>
              </a:tabLst>
              <a:defRPr/>
            </a:pPr>
            <a:r>
              <a:rPr lang="en-US" sz="2000" dirty="0">
                <a:solidFill>
                  <a:prstClr val="white"/>
                </a:solidFill>
                <a:effectLst>
                  <a:outerShdw blurRad="38100" dist="38100" dir="2700000" algn="tl">
                    <a:srgbClr val="000000"/>
                  </a:outerShdw>
                </a:effectLst>
              </a:rPr>
              <a:t>Open-access intellectual property: creative commons, </a:t>
            </a:r>
            <a:r>
              <a:rPr lang="en-US" sz="2000" dirty="0" smtClean="0">
                <a:solidFill>
                  <a:prstClr val="white"/>
                </a:solidFill>
                <a:effectLst>
                  <a:outerShdw blurRad="38100" dist="38100" dir="2700000" algn="tl">
                    <a:srgbClr val="000000"/>
                  </a:outerShdw>
                </a:effectLst>
              </a:rPr>
              <a:t>copy-left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Internet-based gift-economy in music</a:t>
            </a:r>
          </a:p>
          <a:p>
            <a:pPr marL="342900" indent="-166688">
              <a:spcBef>
                <a:spcPts val="0"/>
              </a:spcBef>
              <a:spcAft>
                <a:spcPts val="0"/>
              </a:spcAft>
              <a:buFont typeface="Arial" pitchFamily="34" charset="0"/>
              <a:buChar char="•"/>
              <a:defRPr/>
            </a:pPr>
            <a:r>
              <a:rPr lang="en-US" sz="2000" dirty="0" smtClean="0">
                <a:solidFill>
                  <a:prstClr val="white"/>
                </a:solidFill>
                <a:effectLst>
                  <a:outerShdw blurRad="38100" dist="38100" dir="2700000" algn="tl">
                    <a:srgbClr val="000000"/>
                  </a:outerShdw>
                </a:effectLst>
              </a:rPr>
              <a:t>Free Publicly provided goods/services: libraries, free public transport</a:t>
            </a:r>
            <a:endParaRPr lang="en-US" sz="2000" dirty="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Unconditional basic income</a:t>
            </a:r>
          </a:p>
          <a:p>
            <a:pPr marL="342900" indent="-342900">
              <a:spcBef>
                <a:spcPts val="1200"/>
              </a:spcBef>
              <a:spcAft>
                <a:spcPts val="0"/>
              </a:spcAft>
              <a:defRPr/>
            </a:pPr>
            <a:r>
              <a:rPr lang="en-US" sz="2000" b="1" dirty="0" smtClean="0">
                <a:solidFill>
                  <a:prstClr val="white"/>
                </a:solidFill>
                <a:effectLst>
                  <a:outerShdw blurRad="38100" dist="38100" dir="2700000" algn="tl">
                    <a:srgbClr val="000000"/>
                  </a:outerShdw>
                </a:effectLst>
              </a:rPr>
              <a:t>Democracy</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Participatory budgeting </a:t>
            </a:r>
            <a:endParaRPr lang="en-US" sz="2000" dirty="0" smtClean="0">
              <a:solidFill>
                <a:prstClr val="white"/>
              </a:solidFill>
              <a:effectLst>
                <a:outerShdw blurRad="38100" dist="38100" dir="2700000" algn="tl">
                  <a:srgbClr val="000000"/>
                </a:outerShdw>
              </a:effectLst>
            </a:endParaRP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The Quebec social economy council</a:t>
            </a:r>
          </a:p>
          <a:p>
            <a:pPr marL="342900" indent="-166688">
              <a:spcBef>
                <a:spcPts val="0"/>
              </a:spcBef>
              <a:spcAft>
                <a:spcPts val="0"/>
              </a:spcAft>
              <a:buFont typeface="Arial" pitchFamily="34" charset="0"/>
              <a:buChar char="•"/>
              <a:defRPr/>
            </a:pPr>
            <a:r>
              <a:rPr lang="en-US" sz="2000" dirty="0">
                <a:solidFill>
                  <a:prstClr val="white"/>
                </a:solidFill>
                <a:effectLst>
                  <a:outerShdw blurRad="38100" dist="38100" dir="2700000" algn="tl">
                    <a:srgbClr val="000000"/>
                  </a:outerShdw>
                </a:effectLst>
              </a:rPr>
              <a:t>Policy juries and “</a:t>
            </a:r>
            <a:r>
              <a:rPr lang="en-US" sz="2000" dirty="0" err="1">
                <a:solidFill>
                  <a:prstClr val="white"/>
                </a:solidFill>
                <a:effectLst>
                  <a:outerShdw blurRad="38100" dist="38100" dir="2700000" algn="tl">
                    <a:srgbClr val="000000"/>
                  </a:outerShdw>
                </a:effectLst>
              </a:rPr>
              <a:t>randomocracy</a:t>
            </a:r>
            <a:r>
              <a:rPr lang="en-US" sz="2000" dirty="0">
                <a:solidFill>
                  <a:prstClr val="white"/>
                </a:solidFill>
                <a:effectLst>
                  <a:outerShdw blurRad="38100" dist="38100" dir="2700000" algn="tl">
                    <a:srgbClr val="000000"/>
                  </a:outerShdw>
                </a:effectLst>
              </a:rPr>
              <a:t>”</a:t>
            </a:r>
          </a:p>
          <a:p>
            <a:pPr>
              <a:spcBef>
                <a:spcPts val="1200"/>
              </a:spcBef>
              <a:spcAft>
                <a:spcPts val="0"/>
              </a:spcAft>
              <a:defRPr/>
            </a:pPr>
            <a:r>
              <a:rPr lang="en-US" sz="2000" b="1" dirty="0" smtClean="0">
                <a:solidFill>
                  <a:prstClr val="white"/>
                </a:solidFill>
                <a:effectLst>
                  <a:outerShdw blurRad="38100" dist="38100" dir="2700000" algn="tl">
                    <a:srgbClr val="000000"/>
                  </a:outerShdw>
                </a:effectLst>
              </a:rPr>
              <a:t>Community and the Environment</a:t>
            </a:r>
          </a:p>
          <a:p>
            <a:pPr marL="342900" indent="-166688">
              <a:spcBef>
                <a:spcPts val="0"/>
              </a:spcBef>
              <a:spcAft>
                <a:spcPts val="0"/>
              </a:spcAft>
              <a:buFont typeface="Arial" pitchFamily="34" charset="0"/>
              <a:buChar char="•"/>
              <a:defRPr/>
            </a:pPr>
            <a:r>
              <a:rPr lang="en-US" sz="2000" dirty="0" err="1" smtClean="0">
                <a:solidFill>
                  <a:srgbClr val="FF0000"/>
                </a:solidFill>
                <a:effectLst>
                  <a:outerShdw blurRad="38100" dist="38100" dir="2700000" algn="tl">
                    <a:srgbClr val="000000"/>
                  </a:outerShdw>
                </a:effectLst>
              </a:rPr>
              <a:t>Ecovillages</a:t>
            </a:r>
            <a:r>
              <a:rPr lang="en-US" sz="2000" dirty="0">
                <a:solidFill>
                  <a:srgbClr val="FF0000"/>
                </a:solidFill>
                <a:effectLst>
                  <a:outerShdw blurRad="38100" dist="38100" dir="2700000" algn="tl">
                    <a:srgbClr val="000000"/>
                  </a:outerShdw>
                </a:effectLst>
              </a:rPr>
              <a:t>, Transition towns, intentional </a:t>
            </a:r>
            <a:r>
              <a:rPr lang="en-US" sz="2000" dirty="0" smtClean="0">
                <a:solidFill>
                  <a:srgbClr val="FF0000"/>
                </a:solidFill>
                <a:effectLst>
                  <a:outerShdw blurRad="38100" dist="38100" dir="2700000" algn="tl">
                    <a:srgbClr val="000000"/>
                  </a:outerShdw>
                </a:effectLst>
              </a:rPr>
              <a:t>communities</a:t>
            </a:r>
            <a:endParaRPr lang="en-US" sz="20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770567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46" y="1219200"/>
            <a:ext cx="63722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30565" y="6447868"/>
            <a:ext cx="3051142" cy="400110"/>
          </a:xfrm>
          <a:prstGeom prst="rect">
            <a:avLst/>
          </a:prstGeom>
        </p:spPr>
        <p:txBody>
          <a:bodyPr wrap="square">
            <a:spAutoFit/>
          </a:bodyPr>
          <a:lstStyle/>
          <a:p>
            <a:r>
              <a:rPr lang="en-US" sz="1000" dirty="0">
                <a:hlinkClick r:id="rId2"/>
              </a:rPr>
              <a:t>https://</a:t>
            </a:r>
            <a:r>
              <a:rPr lang="en-US" sz="1000" dirty="0" smtClean="0">
                <a:hlinkClick r:id="rId2"/>
              </a:rPr>
              <a:t>www.youtube.com/watch?v=CdqTuhvY-D0</a:t>
            </a:r>
            <a:endParaRPr lang="en-US" sz="1000" dirty="0" smtClean="0"/>
          </a:p>
          <a:p>
            <a:endParaRPr lang="en-US" sz="1000" dirty="0"/>
          </a:p>
        </p:txBody>
      </p:sp>
    </p:spTree>
    <p:extLst>
      <p:ext uri="{BB962C8B-B14F-4D97-AF65-F5344CB8AC3E}">
        <p14:creationId xmlns:p14="http://schemas.microsoft.com/office/powerpoint/2010/main" val="3891442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3092"/>
            <a:ext cx="9143999" cy="474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53200" y="6400800"/>
            <a:ext cx="2504212" cy="400110"/>
          </a:xfrm>
          <a:prstGeom prst="rect">
            <a:avLst/>
          </a:prstGeom>
        </p:spPr>
        <p:txBody>
          <a:bodyPr wrap="none">
            <a:spAutoFit/>
          </a:bodyPr>
          <a:lstStyle/>
          <a:p>
            <a:r>
              <a:rPr lang="en-US" sz="1000" dirty="0">
                <a:hlinkClick r:id="rId3"/>
              </a:rPr>
              <a:t>https://</a:t>
            </a:r>
            <a:r>
              <a:rPr lang="en-US" sz="1000" dirty="0" smtClean="0">
                <a:hlinkClick r:id="rId3"/>
              </a:rPr>
              <a:t>www.facebook.com/EcoVillageCjn</a:t>
            </a:r>
            <a:endParaRPr lang="en-US" sz="1000" dirty="0" smtClean="0"/>
          </a:p>
          <a:p>
            <a:endParaRPr lang="en-US" sz="1000" dirty="0"/>
          </a:p>
        </p:txBody>
      </p:sp>
    </p:spTree>
    <p:extLst>
      <p:ext uri="{BB962C8B-B14F-4D97-AF65-F5344CB8AC3E}">
        <p14:creationId xmlns:p14="http://schemas.microsoft.com/office/powerpoint/2010/main" val="3592175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76200" y="19396"/>
            <a:ext cx="3581400" cy="369332"/>
          </a:xfrm>
          <a:prstGeom prst="rect">
            <a:avLst/>
          </a:prstGeom>
          <a:noFill/>
        </p:spPr>
        <p:txBody>
          <a:bodyPr wrap="square" rtlCol="0">
            <a:spAutoFit/>
          </a:bodyPr>
          <a:lstStyle/>
          <a:p>
            <a:r>
              <a:rPr lang="en-US" b="1" dirty="0" smtClean="0"/>
              <a:t>Task 3. Alternatives</a:t>
            </a:r>
            <a:endParaRPr lang="en-US" b="1" dirty="0"/>
          </a:p>
        </p:txBody>
      </p:sp>
      <p:sp>
        <p:nvSpPr>
          <p:cNvPr id="6" name="TextBox 5"/>
          <p:cNvSpPr txBox="1"/>
          <p:nvPr/>
        </p:nvSpPr>
        <p:spPr>
          <a:xfrm>
            <a:off x="685800" y="914400"/>
            <a:ext cx="7807729" cy="4370427"/>
          </a:xfrm>
          <a:prstGeom prst="rect">
            <a:avLst/>
          </a:prstGeom>
          <a:solidFill>
            <a:schemeClr val="tx2"/>
          </a:solidFill>
          <a:ln w="38100">
            <a:solidFill>
              <a:schemeClr val="tx1"/>
            </a:solidFill>
          </a:ln>
        </p:spPr>
        <p:txBody>
          <a:bodyPr wrap="square" lIns="274320" tIns="274320" rIns="274320" bIns="274320">
            <a:spAutoFit/>
          </a:bodyPr>
          <a:lstStyle/>
          <a:p>
            <a:pPr algn="ctr">
              <a:spcAft>
                <a:spcPts val="0"/>
              </a:spcAft>
              <a:defRPr/>
            </a:pPr>
            <a:r>
              <a:rPr lang="en-US" sz="4000" i="1" dirty="0" smtClean="0">
                <a:solidFill>
                  <a:prstClr val="white"/>
                </a:solidFill>
                <a:effectLst>
                  <a:outerShdw blurRad="38100" dist="38100" dir="2700000" algn="tl">
                    <a:srgbClr val="000000">
                      <a:alpha val="43137"/>
                    </a:srgbClr>
                  </a:outerShdw>
                </a:effectLst>
              </a:rPr>
              <a:t>What do all of these examples </a:t>
            </a:r>
          </a:p>
          <a:p>
            <a:pPr algn="ctr">
              <a:spcAft>
                <a:spcPts val="0"/>
              </a:spcAft>
              <a:defRPr/>
            </a:pPr>
            <a:r>
              <a:rPr lang="en-US" sz="4000" i="1" dirty="0" smtClean="0">
                <a:solidFill>
                  <a:prstClr val="white"/>
                </a:solidFill>
                <a:effectLst>
                  <a:outerShdw blurRad="38100" dist="38100" dir="2700000" algn="tl">
                    <a:srgbClr val="000000">
                      <a:alpha val="43137"/>
                    </a:srgbClr>
                  </a:outerShdw>
                </a:effectLst>
              </a:rPr>
              <a:t>have in common?</a:t>
            </a:r>
          </a:p>
          <a:p>
            <a:pPr algn="ctr">
              <a:spcAft>
                <a:spcPts val="0"/>
              </a:spcAft>
              <a:defRPr/>
            </a:pPr>
            <a:endParaRPr lang="en-US" sz="4000" i="1" dirty="0" smtClean="0">
              <a:solidFill>
                <a:schemeClr val="tx2"/>
              </a:solidFill>
              <a:effectLst>
                <a:outerShdw blurRad="38100" dist="38100" dir="2700000" algn="tl">
                  <a:srgbClr val="000000">
                    <a:alpha val="43137"/>
                  </a:srgbClr>
                </a:outerShdw>
              </a:effectLst>
            </a:endParaRPr>
          </a:p>
          <a:p>
            <a:pPr>
              <a:spcAft>
                <a:spcPts val="0"/>
              </a:spcAft>
              <a:defRPr/>
            </a:pPr>
            <a:r>
              <a:rPr lang="en-US" sz="3200" dirty="0" smtClean="0">
                <a:solidFill>
                  <a:schemeClr val="tx2"/>
                </a:solidFill>
              </a:rPr>
              <a:t>They all contribute to a more democratic and egalitarian distribution of power over the allocation, accessibility and use of resources than in capitalism.</a:t>
            </a:r>
            <a:endParaRPr lang="en-US" sz="3200" dirty="0">
              <a:solidFill>
                <a:schemeClr val="tx2"/>
              </a:solidFill>
            </a:endParaRPr>
          </a:p>
        </p:txBody>
      </p:sp>
    </p:spTree>
    <p:extLst>
      <p:ext uri="{BB962C8B-B14F-4D97-AF65-F5344CB8AC3E}">
        <p14:creationId xmlns:p14="http://schemas.microsoft.com/office/powerpoint/2010/main" val="815022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914400"/>
            <a:ext cx="7807729" cy="4370427"/>
          </a:xfrm>
          <a:prstGeom prst="rect">
            <a:avLst/>
          </a:prstGeom>
          <a:solidFill>
            <a:schemeClr val="tx2"/>
          </a:solidFill>
          <a:ln w="38100">
            <a:solidFill>
              <a:schemeClr val="tx1"/>
            </a:solidFill>
          </a:ln>
        </p:spPr>
        <p:txBody>
          <a:bodyPr wrap="square" lIns="274320" tIns="274320" rIns="274320" bIns="274320">
            <a:spAutoFit/>
          </a:bodyPr>
          <a:lstStyle/>
          <a:p>
            <a:pPr algn="ctr">
              <a:spcAft>
                <a:spcPts val="0"/>
              </a:spcAft>
              <a:defRPr/>
            </a:pPr>
            <a:r>
              <a:rPr lang="en-US" sz="4000" i="1" dirty="0" smtClean="0">
                <a:solidFill>
                  <a:prstClr val="white"/>
                </a:solidFill>
                <a:effectLst>
                  <a:outerShdw blurRad="38100" dist="38100" dir="2700000" algn="tl">
                    <a:srgbClr val="000000">
                      <a:alpha val="43137"/>
                    </a:srgbClr>
                  </a:outerShdw>
                </a:effectLst>
              </a:rPr>
              <a:t>What do all of these examples </a:t>
            </a:r>
          </a:p>
          <a:p>
            <a:pPr algn="ctr">
              <a:spcAft>
                <a:spcPts val="0"/>
              </a:spcAft>
              <a:defRPr/>
            </a:pPr>
            <a:r>
              <a:rPr lang="en-US" sz="4000" i="1" dirty="0" smtClean="0">
                <a:solidFill>
                  <a:prstClr val="white"/>
                </a:solidFill>
                <a:effectLst>
                  <a:outerShdw blurRad="38100" dist="38100" dir="2700000" algn="tl">
                    <a:srgbClr val="000000">
                      <a:alpha val="43137"/>
                    </a:srgbClr>
                  </a:outerShdw>
                </a:effectLst>
              </a:rPr>
              <a:t>have in common?</a:t>
            </a:r>
          </a:p>
          <a:p>
            <a:pPr algn="ctr">
              <a:spcAft>
                <a:spcPts val="0"/>
              </a:spcAft>
              <a:defRPr/>
            </a:pPr>
            <a:endParaRPr lang="en-US" sz="4000" i="1" dirty="0" smtClean="0">
              <a:solidFill>
                <a:prstClr val="white"/>
              </a:solidFill>
              <a:effectLst>
                <a:outerShdw blurRad="38100" dist="38100" dir="2700000" algn="tl">
                  <a:srgbClr val="000000">
                    <a:alpha val="43137"/>
                  </a:srgbClr>
                </a:outerShdw>
              </a:effectLst>
            </a:endParaRPr>
          </a:p>
          <a:p>
            <a:pPr marL="282575">
              <a:spcAft>
                <a:spcPts val="0"/>
              </a:spcAft>
              <a:defRPr/>
            </a:pPr>
            <a:r>
              <a:rPr lang="en-US" sz="3200" dirty="0" smtClean="0">
                <a:solidFill>
                  <a:prstClr val="white"/>
                </a:solidFill>
                <a:effectLst>
                  <a:outerShdw blurRad="38100" dist="38100" dir="2700000" algn="tl">
                    <a:srgbClr val="000000">
                      <a:alpha val="43137"/>
                    </a:srgbClr>
                  </a:outerShdw>
                </a:effectLst>
              </a:rPr>
              <a:t>They all embody, in varying degrees, the values of equality, democracy, community and sustainability to a greater extent than does capitalism.</a:t>
            </a:r>
            <a:endParaRPr lang="en-US" sz="3200"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3. Alternatives</a:t>
            </a:r>
            <a:endParaRPr lang="en-US" b="1" dirty="0">
              <a:solidFill>
                <a:prstClr val="black"/>
              </a:solidFill>
            </a:endParaRPr>
          </a:p>
        </p:txBody>
      </p:sp>
    </p:spTree>
    <p:extLst>
      <p:ext uri="{BB962C8B-B14F-4D97-AF65-F5344CB8AC3E}">
        <p14:creationId xmlns:p14="http://schemas.microsoft.com/office/powerpoint/2010/main" val="457594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2673" y="838200"/>
            <a:ext cx="7924800" cy="5062924"/>
          </a:xfrm>
          <a:prstGeom prst="rect">
            <a:avLst/>
          </a:prstGeom>
          <a:solidFill>
            <a:schemeClr val="tx1">
              <a:lumMod val="75000"/>
              <a:lumOff val="25000"/>
            </a:schemeClr>
          </a:solidFill>
          <a:ln w="38100">
            <a:solidFill>
              <a:schemeClr val="tx1"/>
            </a:solidFill>
          </a:ln>
        </p:spPr>
        <p:txBody>
          <a:bodyPr wrap="square" lIns="182880" tIns="274320" rIns="182880" bIns="365760">
            <a:spAutoFit/>
          </a:bodyPr>
          <a:lstStyle/>
          <a:p>
            <a:pPr marL="4763" indent="-4763" algn="ctr">
              <a:spcAft>
                <a:spcPts val="3000"/>
              </a:spcAft>
              <a:defRPr/>
            </a:pPr>
            <a:r>
              <a:rPr lang="en-US" sz="4800" b="1" cap="small" dirty="0" smtClean="0">
                <a:solidFill>
                  <a:prstClr val="white"/>
                </a:solidFill>
                <a:effectLst>
                  <a:outerShdw blurRad="38100" dist="38100" dir="2700000" algn="tl">
                    <a:srgbClr val="000000">
                      <a:alpha val="43137"/>
                    </a:srgbClr>
                  </a:outerShdw>
                </a:effectLst>
              </a:rPr>
              <a:t>Two classic visions of challenging capitalism</a:t>
            </a:r>
          </a:p>
          <a:p>
            <a:pPr marL="2062163" indent="-690563">
              <a:spcAft>
                <a:spcPts val="1200"/>
              </a:spcAft>
              <a:buFontTx/>
              <a:buAutoNum type="arabicPeriod"/>
              <a:defRPr/>
            </a:pPr>
            <a:r>
              <a:rPr lang="en-US" sz="3600" cap="small" dirty="0" smtClean="0">
                <a:solidFill>
                  <a:schemeClr val="tx1">
                    <a:lumMod val="75000"/>
                    <a:lumOff val="25000"/>
                  </a:schemeClr>
                </a:solidFill>
              </a:rPr>
              <a:t>Taming capitalism</a:t>
            </a:r>
          </a:p>
          <a:p>
            <a:pPr>
              <a:spcAft>
                <a:spcPts val="1200"/>
              </a:spcAft>
              <a:buFontTx/>
              <a:buAutoNum type="arabicPeriod"/>
              <a:defRPr/>
            </a:pPr>
            <a:r>
              <a:rPr lang="en-US" sz="3600" cap="small" dirty="0" smtClean="0">
                <a:solidFill>
                  <a:schemeClr val="tx1">
                    <a:lumMod val="75000"/>
                    <a:lumOff val="25000"/>
                  </a:schemeClr>
                </a:solidFill>
              </a:rPr>
              <a:t>Smashing capitalism</a:t>
            </a:r>
          </a:p>
          <a:p>
            <a:pPr marL="2062163" indent="-690563">
              <a:spcAft>
                <a:spcPts val="1200"/>
              </a:spcAft>
              <a:buFontTx/>
              <a:buAutoNum type="arabicPeriod"/>
              <a:defRPr/>
            </a:pPr>
            <a:r>
              <a:rPr lang="en-US" sz="3600" cap="small" dirty="0" smtClean="0">
                <a:solidFill>
                  <a:schemeClr val="tx1">
                    <a:lumMod val="75000"/>
                    <a:lumOff val="25000"/>
                  </a:schemeClr>
                </a:solidFill>
              </a:rPr>
              <a:t>Transcending capitalism</a:t>
            </a:r>
          </a:p>
          <a:p>
            <a:pPr marL="403225" indent="-4763" algn="ctr">
              <a:spcAft>
                <a:spcPts val="1200"/>
              </a:spcAft>
              <a:defRPr/>
            </a:pPr>
            <a:endParaRPr lang="en-US" sz="2800" dirty="0">
              <a:solidFill>
                <a:srgbClr val="4BACC6">
                  <a:lumMod val="50000"/>
                </a:srgbClr>
              </a:solidFill>
            </a:endParaRPr>
          </a:p>
        </p:txBody>
      </p:sp>
      <p:sp>
        <p:nvSpPr>
          <p:cNvPr id="6" name="TextBox 5"/>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181545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2673" y="838200"/>
            <a:ext cx="7924800" cy="5062924"/>
          </a:xfrm>
          <a:prstGeom prst="rect">
            <a:avLst/>
          </a:prstGeom>
          <a:solidFill>
            <a:schemeClr val="tx1">
              <a:lumMod val="75000"/>
              <a:lumOff val="25000"/>
            </a:schemeClr>
          </a:solidFill>
          <a:ln w="38100">
            <a:solidFill>
              <a:schemeClr val="tx1"/>
            </a:solidFill>
          </a:ln>
        </p:spPr>
        <p:txBody>
          <a:bodyPr wrap="square" lIns="182880" tIns="274320" rIns="182880" bIns="365760">
            <a:spAutoFit/>
          </a:bodyPr>
          <a:lstStyle/>
          <a:p>
            <a:pPr marL="4763" indent="-4763" algn="ctr">
              <a:spcAft>
                <a:spcPts val="3000"/>
              </a:spcAft>
              <a:defRPr/>
            </a:pPr>
            <a:r>
              <a:rPr lang="en-US" sz="4800" b="1" cap="small" dirty="0" smtClean="0">
                <a:solidFill>
                  <a:prstClr val="white"/>
                </a:solidFill>
                <a:effectLst>
                  <a:outerShdw blurRad="38100" dist="38100" dir="2700000" algn="tl">
                    <a:srgbClr val="000000">
                      <a:alpha val="43137"/>
                    </a:srgbClr>
                  </a:outerShdw>
                </a:effectLst>
              </a:rPr>
              <a:t>Two classic visions of challenging capitalism</a:t>
            </a:r>
          </a:p>
          <a:p>
            <a:pPr marL="1371600" indent="-346075">
              <a:spcAft>
                <a:spcPts val="1200"/>
              </a:spcAft>
              <a:buFontTx/>
              <a:buAutoNum type="arabicPeriod"/>
              <a:defRPr/>
            </a:pPr>
            <a:r>
              <a:rPr lang="en-US" sz="3600" b="1" cap="small" dirty="0" smtClean="0">
                <a:solidFill>
                  <a:prstClr val="white"/>
                </a:solidFill>
                <a:effectLst>
                  <a:outerShdw blurRad="38100" dist="38100" dir="2700000" algn="tl">
                    <a:srgbClr val="000000">
                      <a:alpha val="43137"/>
                    </a:srgbClr>
                  </a:outerShdw>
                </a:effectLst>
              </a:rPr>
              <a:t> Taming capitalism</a:t>
            </a:r>
          </a:p>
          <a:p>
            <a:pPr marL="2062163" indent="-690563">
              <a:spcAft>
                <a:spcPts val="1200"/>
              </a:spcAft>
              <a:buFontTx/>
              <a:buAutoNum type="arabicPeriod"/>
              <a:defRPr/>
            </a:pPr>
            <a:r>
              <a:rPr lang="en-US" sz="3600" cap="small" dirty="0" smtClean="0">
                <a:solidFill>
                  <a:schemeClr val="tx1">
                    <a:lumMod val="75000"/>
                    <a:lumOff val="25000"/>
                  </a:schemeClr>
                </a:solidFill>
              </a:rPr>
              <a:t>Smashing capitalism</a:t>
            </a:r>
          </a:p>
          <a:p>
            <a:pPr marL="2062163" indent="-690563">
              <a:spcAft>
                <a:spcPts val="1200"/>
              </a:spcAft>
              <a:buFontTx/>
              <a:buAutoNum type="arabicPeriod"/>
              <a:defRPr/>
            </a:pPr>
            <a:r>
              <a:rPr lang="en-US" sz="3600" cap="small" dirty="0" smtClean="0">
                <a:solidFill>
                  <a:schemeClr val="tx1">
                    <a:lumMod val="75000"/>
                    <a:lumOff val="25000"/>
                  </a:schemeClr>
                </a:solidFill>
              </a:rPr>
              <a:t>Transcending capitalism</a:t>
            </a:r>
          </a:p>
          <a:p>
            <a:pPr marL="403225" indent="-4763" algn="ctr">
              <a:spcAft>
                <a:spcPts val="1200"/>
              </a:spcAft>
              <a:defRPr/>
            </a:pPr>
            <a:endParaRPr lang="en-US" sz="2800" dirty="0">
              <a:solidFill>
                <a:srgbClr val="4BACC6">
                  <a:lumMod val="50000"/>
                </a:srgbClr>
              </a:solidFill>
            </a:endParaRPr>
          </a:p>
        </p:txBody>
      </p:sp>
      <p:sp>
        <p:nvSpPr>
          <p:cNvPr id="6" name="TextBox 5"/>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3927945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2673" y="838200"/>
            <a:ext cx="7924800" cy="5062924"/>
          </a:xfrm>
          <a:prstGeom prst="rect">
            <a:avLst/>
          </a:prstGeom>
          <a:solidFill>
            <a:schemeClr val="tx1">
              <a:lumMod val="75000"/>
              <a:lumOff val="25000"/>
            </a:schemeClr>
          </a:solidFill>
          <a:ln w="38100">
            <a:solidFill>
              <a:schemeClr val="tx1"/>
            </a:solidFill>
          </a:ln>
        </p:spPr>
        <p:txBody>
          <a:bodyPr wrap="square" lIns="182880" tIns="274320" rIns="182880" bIns="365760">
            <a:spAutoFit/>
          </a:bodyPr>
          <a:lstStyle/>
          <a:p>
            <a:pPr marL="4763" indent="-4763" algn="ctr">
              <a:spcAft>
                <a:spcPts val="3000"/>
              </a:spcAft>
              <a:defRPr/>
            </a:pPr>
            <a:r>
              <a:rPr lang="en-US" sz="4800" b="1" cap="small" dirty="0" smtClean="0">
                <a:solidFill>
                  <a:prstClr val="white"/>
                </a:solidFill>
                <a:effectLst>
                  <a:outerShdw blurRad="38100" dist="38100" dir="2700000" algn="tl">
                    <a:srgbClr val="000000">
                      <a:alpha val="43137"/>
                    </a:srgbClr>
                  </a:outerShdw>
                </a:effectLst>
              </a:rPr>
              <a:t>Two classic visions of challenging capitalism</a:t>
            </a:r>
          </a:p>
          <a:p>
            <a:pPr marL="1371600" indent="-346075">
              <a:spcAft>
                <a:spcPts val="1200"/>
              </a:spcAft>
              <a:buFontTx/>
              <a:buAutoNum type="arabicPeriod"/>
              <a:defRPr/>
            </a:pPr>
            <a:r>
              <a:rPr lang="en-US" sz="3600" b="1" cap="small" dirty="0" smtClean="0">
                <a:solidFill>
                  <a:prstClr val="white"/>
                </a:solidFill>
                <a:effectLst>
                  <a:outerShdw blurRad="38100" dist="38100" dir="2700000" algn="tl">
                    <a:srgbClr val="000000">
                      <a:alpha val="43137"/>
                    </a:srgbClr>
                  </a:outerShdw>
                </a:effectLst>
              </a:rPr>
              <a:t> Taming capitalism</a:t>
            </a:r>
          </a:p>
          <a:p>
            <a:pPr marL="1371600" indent="-346075">
              <a:spcAft>
                <a:spcPts val="1200"/>
              </a:spcAft>
              <a:buFontTx/>
              <a:buAutoNum type="arabicPeriod"/>
              <a:defRPr/>
            </a:pPr>
            <a:r>
              <a:rPr lang="en-US" sz="3600" b="1" cap="small" dirty="0" smtClean="0">
                <a:solidFill>
                  <a:prstClr val="white"/>
                </a:solidFill>
                <a:effectLst>
                  <a:outerShdw blurRad="38100" dist="38100" dir="2700000" algn="tl">
                    <a:srgbClr val="000000">
                      <a:alpha val="43137"/>
                    </a:srgbClr>
                  </a:outerShdw>
                </a:effectLst>
              </a:rPr>
              <a:t> Smashing capitalism</a:t>
            </a:r>
          </a:p>
          <a:p>
            <a:pPr marL="2062163" indent="-690563">
              <a:spcAft>
                <a:spcPts val="1200"/>
              </a:spcAft>
              <a:buFontTx/>
              <a:buAutoNum type="arabicPeriod"/>
              <a:defRPr/>
            </a:pPr>
            <a:r>
              <a:rPr lang="en-US" sz="3600" cap="small" dirty="0" smtClean="0">
                <a:solidFill>
                  <a:schemeClr val="tx1">
                    <a:lumMod val="75000"/>
                    <a:lumOff val="25000"/>
                  </a:schemeClr>
                </a:solidFill>
              </a:rPr>
              <a:t>Transcending capitalism</a:t>
            </a:r>
          </a:p>
          <a:p>
            <a:pPr marL="403225" indent="-4763" algn="ctr">
              <a:spcAft>
                <a:spcPts val="1200"/>
              </a:spcAft>
              <a:defRPr/>
            </a:pPr>
            <a:endParaRPr lang="en-US" sz="2800" dirty="0">
              <a:solidFill>
                <a:srgbClr val="4BACC6">
                  <a:lumMod val="50000"/>
                </a:srgbClr>
              </a:solidFill>
            </a:endParaRPr>
          </a:p>
        </p:txBody>
      </p:sp>
      <p:sp>
        <p:nvSpPr>
          <p:cNvPr id="6" name="TextBox 5"/>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26928463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2673" y="838200"/>
            <a:ext cx="7924800" cy="5062924"/>
          </a:xfrm>
          <a:prstGeom prst="rect">
            <a:avLst/>
          </a:prstGeom>
          <a:solidFill>
            <a:schemeClr val="tx1">
              <a:lumMod val="75000"/>
              <a:lumOff val="25000"/>
            </a:schemeClr>
          </a:solidFill>
          <a:ln w="38100">
            <a:solidFill>
              <a:schemeClr val="tx1"/>
            </a:solidFill>
          </a:ln>
        </p:spPr>
        <p:txBody>
          <a:bodyPr wrap="square" lIns="182880" tIns="274320" rIns="182880" bIns="365760">
            <a:spAutoFit/>
          </a:bodyPr>
          <a:lstStyle/>
          <a:p>
            <a:pPr marL="403225" indent="-4763" algn="ctr">
              <a:spcAft>
                <a:spcPts val="3000"/>
              </a:spcAft>
              <a:defRPr/>
            </a:pPr>
            <a:r>
              <a:rPr lang="en-US" sz="4800" cap="small" dirty="0" smtClean="0">
                <a:solidFill>
                  <a:schemeClr val="tx1">
                    <a:lumMod val="75000"/>
                    <a:lumOff val="25000"/>
                  </a:schemeClr>
                </a:solidFill>
              </a:rPr>
              <a:t>And a third….              </a:t>
            </a:r>
            <a:r>
              <a:rPr lang="en-US" sz="4800" b="1" cap="small" dirty="0" smtClean="0">
                <a:solidFill>
                  <a:schemeClr val="bg1"/>
                </a:solidFill>
              </a:rPr>
              <a:t>And a Third….. </a:t>
            </a:r>
          </a:p>
          <a:p>
            <a:pPr marL="1544638" indent="-519113">
              <a:spcAft>
                <a:spcPts val="1200"/>
              </a:spcAft>
              <a:buFontTx/>
              <a:buAutoNum type="arabicPeriod"/>
              <a:defRPr/>
            </a:pPr>
            <a:r>
              <a:rPr lang="en-US" sz="3600" b="1" cap="small" dirty="0" smtClean="0">
                <a:solidFill>
                  <a:prstClr val="white"/>
                </a:solidFill>
                <a:effectLst>
                  <a:outerShdw blurRad="38100" dist="38100" dir="2700000" algn="tl">
                    <a:srgbClr val="000000">
                      <a:alpha val="43137"/>
                    </a:srgbClr>
                  </a:outerShdw>
                </a:effectLst>
              </a:rPr>
              <a:t>Taming capitalism</a:t>
            </a:r>
          </a:p>
          <a:p>
            <a:pPr marL="1544638" indent="-519113">
              <a:spcAft>
                <a:spcPts val="1200"/>
              </a:spcAft>
              <a:buFontTx/>
              <a:buAutoNum type="arabicPeriod"/>
              <a:defRPr/>
            </a:pPr>
            <a:r>
              <a:rPr lang="en-US" sz="3600" b="1" cap="small" dirty="0" smtClean="0">
                <a:solidFill>
                  <a:prstClr val="white"/>
                </a:solidFill>
                <a:effectLst>
                  <a:outerShdw blurRad="38100" dist="38100" dir="2700000" algn="tl">
                    <a:srgbClr val="000000">
                      <a:alpha val="43137"/>
                    </a:srgbClr>
                  </a:outerShdw>
                </a:effectLst>
              </a:rPr>
              <a:t>Smashing capitalism</a:t>
            </a:r>
          </a:p>
          <a:p>
            <a:pPr marL="1544638" indent="-519113">
              <a:spcAft>
                <a:spcPts val="1200"/>
              </a:spcAft>
              <a:buFontTx/>
              <a:buAutoNum type="arabicPeriod"/>
              <a:defRPr/>
            </a:pPr>
            <a:r>
              <a:rPr lang="en-US" sz="3600" b="1" cap="small" dirty="0" smtClean="0">
                <a:solidFill>
                  <a:prstClr val="white"/>
                </a:solidFill>
                <a:effectLst>
                  <a:outerShdw blurRad="38100" dist="38100" dir="2700000" algn="tl">
                    <a:srgbClr val="000000">
                      <a:alpha val="43137"/>
                    </a:srgbClr>
                  </a:outerShdw>
                </a:effectLst>
              </a:rPr>
              <a:t>Eroding capitalism</a:t>
            </a:r>
          </a:p>
          <a:p>
            <a:pPr marL="403225" indent="-4763" algn="ctr">
              <a:spcAft>
                <a:spcPts val="1200"/>
              </a:spcAft>
              <a:defRPr/>
            </a:pPr>
            <a:endParaRPr lang="en-US" sz="2800" dirty="0">
              <a:solidFill>
                <a:srgbClr val="4BACC6">
                  <a:lumMod val="50000"/>
                </a:srgbClr>
              </a:solidFill>
            </a:endParaRPr>
          </a:p>
        </p:txBody>
      </p:sp>
      <p:sp>
        <p:nvSpPr>
          <p:cNvPr id="6" name="TextBox 5"/>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3330816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81000" y="990600"/>
            <a:ext cx="8305800" cy="3896451"/>
          </a:xfrm>
          <a:prstGeom prst="rect">
            <a:avLst/>
          </a:prstGeom>
          <a:solidFill>
            <a:schemeClr val="tx1">
              <a:lumMod val="75000"/>
              <a:lumOff val="25000"/>
            </a:schemeClr>
          </a:solidFill>
          <a:ln w="57150" algn="ctr">
            <a:solidFill>
              <a:schemeClr val="tx1"/>
            </a:solidFill>
            <a:miter lim="800000"/>
            <a:headEnd/>
            <a:tailEnd/>
          </a:ln>
          <a:effectLst/>
        </p:spPr>
        <p:txBody>
          <a:bodyPr wrap="square" lIns="182880" rIns="182880">
            <a:spAutoFit/>
          </a:bodyPr>
          <a:lstStyle/>
          <a:p>
            <a:pPr marL="457200" indent="-457200" algn="ctr">
              <a:tabLst>
                <a:tab pos="685800" algn="l"/>
              </a:tabLst>
              <a:defRPr/>
            </a:pPr>
            <a:endParaRPr lang="en-US" sz="3600" b="1" cap="small" dirty="0" smtClean="0">
              <a:solidFill>
                <a:prstClr val="white"/>
              </a:solidFill>
              <a:effectLst>
                <a:outerShdw blurRad="38100" dist="38100" dir="2700000" algn="tl">
                  <a:srgbClr val="000000">
                    <a:alpha val="43137"/>
                  </a:srgbClr>
                </a:outerShdw>
              </a:effectLst>
            </a:endParaRPr>
          </a:p>
          <a:p>
            <a:pPr marL="457200" indent="-457200" algn="ctr">
              <a:tabLst>
                <a:tab pos="685800" algn="l"/>
              </a:tabLst>
              <a:defRPr/>
            </a:pPr>
            <a:endParaRPr lang="en-US" sz="3200" b="1" cap="small" dirty="0" smtClean="0">
              <a:solidFill>
                <a:prstClr val="white"/>
              </a:solidFill>
              <a:effectLst>
                <a:outerShdw blurRad="38100" dist="38100" dir="2700000" algn="tl">
                  <a:srgbClr val="000000">
                    <a:alpha val="43137"/>
                  </a:srgbClr>
                </a:outerShdw>
              </a:effectLst>
            </a:endParaRPr>
          </a:p>
          <a:p>
            <a:pPr marL="457200" indent="-457200" algn="ctr">
              <a:tabLst>
                <a:tab pos="685800" algn="l"/>
              </a:tabLst>
              <a:defRPr/>
            </a:pPr>
            <a:r>
              <a:rPr lang="en-US" sz="3200" b="1" cap="small" dirty="0" smtClean="0">
                <a:solidFill>
                  <a:prstClr val="white"/>
                </a:solidFill>
                <a:effectLst>
                  <a:outerShdw blurRad="38100" dist="38100" dir="2700000" algn="tl">
                    <a:srgbClr val="000000">
                      <a:alpha val="43137"/>
                    </a:srgbClr>
                  </a:outerShdw>
                </a:effectLst>
              </a:rPr>
              <a:t>Contrasting I</a:t>
            </a:r>
            <a:r>
              <a:rPr lang="en-US" sz="3200" b="1" dirty="0" smtClean="0">
                <a:solidFill>
                  <a:prstClr val="white"/>
                </a:solidFill>
                <a:effectLst>
                  <a:outerShdw blurRad="38100" dist="38100" dir="2700000" algn="tl">
                    <a:srgbClr val="000000"/>
                  </a:outerShdw>
                </a:effectLst>
              </a:rPr>
              <a:t>mages of </a:t>
            </a:r>
            <a:r>
              <a:rPr lang="en-US" sz="3200" b="1" dirty="0">
                <a:solidFill>
                  <a:prstClr val="white"/>
                </a:solidFill>
                <a:effectLst>
                  <a:outerShdw blurRad="38100" dist="38100" dir="2700000" algn="tl">
                    <a:srgbClr val="000000"/>
                  </a:outerShdw>
                </a:effectLst>
              </a:rPr>
              <a:t>S</a:t>
            </a:r>
            <a:r>
              <a:rPr lang="en-US" sz="3200" b="1" dirty="0" smtClean="0">
                <a:solidFill>
                  <a:prstClr val="white"/>
                </a:solidFill>
                <a:effectLst>
                  <a:outerShdw blurRad="38100" dist="38100" dir="2700000" algn="tl">
                    <a:srgbClr val="000000"/>
                  </a:outerShdw>
                </a:effectLst>
              </a:rPr>
              <a:t>ocial Systems</a:t>
            </a:r>
            <a:endParaRPr lang="en-US" sz="3200" b="1" dirty="0">
              <a:solidFill>
                <a:prstClr val="white"/>
              </a:solidFill>
              <a:effectLst>
                <a:outerShdw blurRad="38100" dist="38100" dir="2700000" algn="tl">
                  <a:srgbClr val="000000"/>
                </a:outerShdw>
              </a:effectLst>
            </a:endParaRPr>
          </a:p>
          <a:p>
            <a:pPr marL="457200" indent="-457200" algn="ctr">
              <a:tabLst>
                <a:tab pos="685800" algn="l"/>
              </a:tabLst>
              <a:defRPr/>
            </a:pPr>
            <a:endParaRPr lang="en-US" sz="2800" dirty="0">
              <a:solidFill>
                <a:prstClr val="white"/>
              </a:solidFill>
              <a:effectLst>
                <a:outerShdw blurRad="38100" dist="38100" dir="2700000" algn="tl">
                  <a:srgbClr val="000000"/>
                </a:outerShdw>
              </a:effectLst>
            </a:endParaRPr>
          </a:p>
          <a:p>
            <a:pPr marL="862013" indent="-404813">
              <a:lnSpc>
                <a:spcPct val="90000"/>
              </a:lnSpc>
              <a:spcAft>
                <a:spcPct val="40000"/>
              </a:spcAft>
              <a:buFontTx/>
              <a:buAutoNum type="arabicPeriod"/>
              <a:tabLst>
                <a:tab pos="966788" algn="l"/>
              </a:tabLst>
              <a:defRPr/>
            </a:pPr>
            <a:r>
              <a:rPr lang="en-US" sz="2800" i="1" u="sng" dirty="0" smtClean="0">
                <a:solidFill>
                  <a:prstClr val="white"/>
                </a:solidFill>
                <a:effectLst>
                  <a:outerShdw blurRad="38100" dist="38100" dir="2700000" algn="tl">
                    <a:srgbClr val="000000"/>
                  </a:outerShdw>
                </a:effectLst>
              </a:rPr>
              <a:t>Organic system</a:t>
            </a:r>
            <a:r>
              <a:rPr lang="en-US" sz="2800" i="1" dirty="0" smtClean="0">
                <a:solidFill>
                  <a:prstClr val="white"/>
                </a:solidFill>
                <a:effectLst>
                  <a:outerShdw blurRad="38100" dist="38100" dir="2700000" algn="tl">
                    <a:srgbClr val="000000"/>
                  </a:outerShdw>
                </a:effectLst>
              </a:rPr>
              <a:t>: </a:t>
            </a:r>
            <a:r>
              <a:rPr lang="en-US" sz="2800" dirty="0" smtClean="0">
                <a:solidFill>
                  <a:prstClr val="white"/>
                </a:solidFill>
                <a:effectLst>
                  <a:outerShdw blurRad="38100" dist="38100" dir="2700000" algn="tl">
                    <a:srgbClr val="000000"/>
                  </a:outerShdw>
                </a:effectLst>
              </a:rPr>
              <a:t>society is like an organism</a:t>
            </a:r>
            <a:endParaRPr lang="en-US" sz="2800" dirty="0">
              <a:solidFill>
                <a:prstClr val="white"/>
              </a:solidFill>
              <a:effectLst>
                <a:outerShdw blurRad="38100" dist="38100" dir="2700000" algn="tl">
                  <a:srgbClr val="000000"/>
                </a:outerShdw>
              </a:effectLst>
            </a:endParaRPr>
          </a:p>
          <a:p>
            <a:pPr marL="914400" indent="-404813">
              <a:lnSpc>
                <a:spcPct val="90000"/>
              </a:lnSpc>
              <a:spcAft>
                <a:spcPct val="40000"/>
              </a:spcAft>
              <a:buFontTx/>
              <a:buAutoNum type="arabicPeriod"/>
              <a:tabLst>
                <a:tab pos="1371600" algn="l"/>
              </a:tabLst>
              <a:defRPr/>
            </a:pPr>
            <a:r>
              <a:rPr lang="en-US" sz="2800" i="1" u="sng" dirty="0" smtClean="0">
                <a:solidFill>
                  <a:prstClr val="white"/>
                </a:solidFill>
                <a:effectLst>
                  <a:outerShdw blurRad="38100" dist="38100" dir="2700000" algn="tl">
                    <a:srgbClr val="000000"/>
                  </a:outerShdw>
                </a:effectLst>
              </a:rPr>
              <a:t>Ecosystem</a:t>
            </a:r>
            <a:r>
              <a:rPr lang="en-US" sz="2800" i="1" dirty="0" smtClean="0">
                <a:solidFill>
                  <a:prstClr val="white"/>
                </a:solidFill>
                <a:effectLst>
                  <a:outerShdw blurRad="38100" dist="38100" dir="2700000" algn="tl">
                    <a:srgbClr val="000000"/>
                  </a:outerShdw>
                </a:effectLst>
              </a:rPr>
              <a:t>: </a:t>
            </a:r>
            <a:r>
              <a:rPr lang="en-US" sz="2800" dirty="0" smtClean="0">
                <a:solidFill>
                  <a:prstClr val="white"/>
                </a:solidFill>
                <a:effectLst>
                  <a:outerShdw blurRad="38100" dist="38100" dir="2700000" algn="tl">
                    <a:srgbClr val="000000"/>
                  </a:outerShdw>
                </a:effectLst>
              </a:rPr>
              <a:t>society is like a pond</a:t>
            </a:r>
          </a:p>
          <a:p>
            <a:pPr marL="228600">
              <a:lnSpc>
                <a:spcPct val="90000"/>
              </a:lnSpc>
              <a:spcAft>
                <a:spcPct val="40000"/>
              </a:spcAft>
              <a:tabLst>
                <a:tab pos="685800" algn="l"/>
              </a:tabLst>
              <a:defRPr/>
            </a:pPr>
            <a:endParaRPr lang="en-US" sz="2800" dirty="0">
              <a:solidFill>
                <a:prstClr val="white"/>
              </a:solidFill>
              <a:effectLst>
                <a:outerShdw blurRad="38100" dist="38100" dir="2700000" algn="tl">
                  <a:srgbClr val="000000"/>
                </a:outerShdw>
              </a:effectLst>
            </a:endParaRPr>
          </a:p>
          <a:p>
            <a:pPr marL="457200" indent="-457200">
              <a:spcAft>
                <a:spcPct val="40000"/>
              </a:spcAft>
              <a:tabLst>
                <a:tab pos="685800" algn="l"/>
              </a:tabLst>
              <a:defRPr/>
            </a:pPr>
            <a:endParaRPr lang="en-US" sz="1000" dirty="0">
              <a:solidFill>
                <a:srgbClr val="FFFF66"/>
              </a:solidFill>
              <a:effectLst>
                <a:outerShdw blurRad="38100" dist="38100" dir="2700000" algn="tl">
                  <a:srgbClr val="000000"/>
                </a:outerShdw>
              </a:effectLst>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3334023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29936" y="914400"/>
            <a:ext cx="8153400" cy="4755148"/>
          </a:xfrm>
          <a:prstGeom prst="rect">
            <a:avLst/>
          </a:prstGeom>
          <a:solidFill>
            <a:schemeClr val="accent5">
              <a:lumMod val="50000"/>
            </a:schemeClr>
          </a:solidFill>
          <a:ln w="38100">
            <a:solidFill>
              <a:schemeClr val="tx1"/>
            </a:solidFill>
          </a:ln>
        </p:spPr>
        <p:txBody>
          <a:bodyPr lIns="274320" tIns="365760" rIns="274320" bIns="548640">
            <a:spAutoFit/>
          </a:bodyPr>
          <a:lstStyle/>
          <a:p>
            <a:pPr algn="ctr">
              <a:spcAft>
                <a:spcPts val="1800"/>
              </a:spcAft>
              <a:defRPr/>
            </a:pPr>
            <a:r>
              <a:rPr lang="en-US" sz="4000" b="1" dirty="0" smtClean="0">
                <a:solidFill>
                  <a:prstClr val="white"/>
                </a:solidFill>
                <a:effectLst>
                  <a:outerShdw blurRad="38100" dist="38100" dir="2700000" algn="tl">
                    <a:srgbClr val="000000">
                      <a:alpha val="43137"/>
                    </a:srgbClr>
                  </a:outerShdw>
                </a:effectLst>
              </a:rPr>
              <a:t>Alternatives as “</a:t>
            </a:r>
            <a:r>
              <a:rPr lang="en-US" sz="4000" b="1" i="1" dirty="0" smtClean="0">
                <a:solidFill>
                  <a:prstClr val="white"/>
                </a:solidFill>
                <a:effectLst>
                  <a:outerShdw blurRad="38100" dist="38100" dir="2700000" algn="tl">
                    <a:srgbClr val="000000">
                      <a:alpha val="43137"/>
                    </a:srgbClr>
                  </a:outerShdw>
                </a:effectLst>
              </a:rPr>
              <a:t>Real</a:t>
            </a:r>
            <a:r>
              <a:rPr lang="en-US" sz="4000" b="1" dirty="0" smtClean="0">
                <a:solidFill>
                  <a:prstClr val="white"/>
                </a:solidFill>
                <a:effectLst>
                  <a:outerShdw blurRad="38100" dist="38100" dir="2700000" algn="tl">
                    <a:srgbClr val="000000">
                      <a:alpha val="43137"/>
                    </a:srgbClr>
                  </a:outerShdw>
                </a:effectLst>
              </a:rPr>
              <a:t> Utopias”</a:t>
            </a:r>
          </a:p>
          <a:p>
            <a:pPr marL="1601788" indent="-1601788">
              <a:spcAft>
                <a:spcPts val="1200"/>
              </a:spcAft>
              <a:defRPr/>
            </a:pPr>
            <a:r>
              <a:rPr lang="en-US" sz="3600" dirty="0" smtClean="0">
                <a:solidFill>
                  <a:prstClr val="white"/>
                </a:solidFill>
                <a:effectLst>
                  <a:outerShdw blurRad="38100" dist="38100" dir="2700000" algn="tl">
                    <a:srgbClr val="000000">
                      <a:alpha val="43137"/>
                    </a:srgbClr>
                  </a:outerShdw>
                </a:effectLst>
              </a:rPr>
              <a:t>Utopia</a:t>
            </a:r>
            <a:r>
              <a:rPr lang="en-US" sz="2800" dirty="0" smtClean="0">
                <a:solidFill>
                  <a:prstClr val="white"/>
                </a:solidFill>
                <a:effectLst>
                  <a:outerShdw blurRad="38100" dist="38100" dir="2700000" algn="tl">
                    <a:srgbClr val="000000">
                      <a:alpha val="43137"/>
                    </a:srgbClr>
                  </a:outerShdw>
                </a:effectLst>
              </a:rPr>
              <a:t>:  Alternatives to dominant institutions that embody our deepest aspirations for a just and humane world.</a:t>
            </a:r>
          </a:p>
          <a:p>
            <a:pPr marL="1543050" indent="-1543050">
              <a:defRPr/>
            </a:pPr>
            <a:r>
              <a:rPr lang="en-US" sz="3600" dirty="0" smtClean="0">
                <a:solidFill>
                  <a:prstClr val="white"/>
                </a:solidFill>
                <a:effectLst>
                  <a:outerShdw blurRad="38100" dist="38100" dir="2700000" algn="tl">
                    <a:srgbClr val="000000">
                      <a:alpha val="43137"/>
                    </a:srgbClr>
                  </a:outerShdw>
                </a:effectLst>
              </a:rPr>
              <a:t>Real</a:t>
            </a:r>
            <a:r>
              <a:rPr lang="en-US" sz="2800" dirty="0" smtClean="0">
                <a:solidFill>
                  <a:prstClr val="white"/>
                </a:solidFill>
                <a:effectLst>
                  <a:outerShdw blurRad="38100" dist="38100" dir="2700000" algn="tl">
                    <a:srgbClr val="000000">
                      <a:alpha val="43137"/>
                    </a:srgbClr>
                  </a:outerShdw>
                </a:effectLst>
              </a:rPr>
              <a:t>:	Alternatives that can be built in the world as it is that also prefigure the world as it could be.</a:t>
            </a:r>
            <a:endParaRPr lang="en-US" sz="2800"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90055" y="19396"/>
            <a:ext cx="3581400" cy="369332"/>
          </a:xfrm>
          <a:prstGeom prst="rect">
            <a:avLst/>
          </a:prstGeom>
          <a:noFill/>
        </p:spPr>
        <p:txBody>
          <a:bodyPr wrap="square" rtlCol="0">
            <a:spAutoFit/>
          </a:bodyPr>
          <a:lstStyle/>
          <a:p>
            <a:r>
              <a:rPr lang="en-US" b="1" dirty="0" smtClean="0">
                <a:solidFill>
                  <a:prstClr val="black"/>
                </a:solidFill>
              </a:rPr>
              <a:t>Introduction</a:t>
            </a:r>
            <a:endParaRPr lang="en-US" b="1" dirty="0">
              <a:solidFill>
                <a:prstClr val="black"/>
              </a:solidFill>
            </a:endParaRPr>
          </a:p>
        </p:txBody>
      </p:sp>
    </p:spTree>
    <p:extLst>
      <p:ext uri="{BB962C8B-B14F-4D97-AF65-F5344CB8AC3E}">
        <p14:creationId xmlns:p14="http://schemas.microsoft.com/office/powerpoint/2010/main" val="5426773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1066800"/>
            <a:ext cx="7807729" cy="4278094"/>
          </a:xfrm>
          <a:prstGeom prst="rect">
            <a:avLst/>
          </a:prstGeom>
          <a:solidFill>
            <a:schemeClr val="tx1">
              <a:lumMod val="75000"/>
              <a:lumOff val="25000"/>
            </a:schemeClr>
          </a:solidFill>
          <a:ln w="38100">
            <a:solidFill>
              <a:schemeClr val="tx1"/>
            </a:solidFill>
          </a:ln>
        </p:spPr>
        <p:txBody>
          <a:bodyPr wrap="square" lIns="274320" tIns="274320" rIns="274320" bIns="274320">
            <a:spAutoFit/>
          </a:bodyPr>
          <a:lstStyle/>
          <a:p>
            <a:pPr algn="ctr">
              <a:spcAft>
                <a:spcPts val="1200"/>
              </a:spcAft>
              <a:defRPr/>
            </a:pPr>
            <a:r>
              <a:rPr lang="en-US" sz="4000" b="1" i="1" dirty="0" smtClean="0">
                <a:solidFill>
                  <a:prstClr val="white"/>
                </a:solidFill>
                <a:effectLst>
                  <a:outerShdw blurRad="38100" dist="38100" dir="2700000" algn="tl">
                    <a:srgbClr val="000000">
                      <a:alpha val="43137"/>
                    </a:srgbClr>
                  </a:outerShdw>
                </a:effectLst>
              </a:rPr>
              <a:t>One final question</a:t>
            </a:r>
          </a:p>
          <a:p>
            <a:pPr>
              <a:spcAft>
                <a:spcPts val="0"/>
              </a:spcAft>
              <a:defRPr/>
            </a:pPr>
            <a:r>
              <a:rPr lang="en-US" sz="3200" dirty="0" smtClean="0">
                <a:solidFill>
                  <a:schemeClr val="tx1">
                    <a:lumMod val="75000"/>
                    <a:lumOff val="25000"/>
                  </a:schemeClr>
                </a:solidFill>
              </a:rPr>
              <a:t>Could the expansion and deepening of these (and other) real utopia examples ever cumulatively erode the dominance of capitalism? Are they doomed to remain on the fringes, in small niches, leaving capitalist power hegemonic?</a:t>
            </a:r>
            <a:endParaRPr lang="en-US" sz="3200" dirty="0">
              <a:solidFill>
                <a:schemeClr val="tx1">
                  <a:lumMod val="75000"/>
                  <a:lumOff val="25000"/>
                </a:schemeClr>
              </a:solidFill>
            </a:endParaRPr>
          </a:p>
        </p:txBody>
      </p:sp>
      <p:sp>
        <p:nvSpPr>
          <p:cNvPr id="5" name="TextBox 4"/>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34058525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1066800"/>
            <a:ext cx="7807729" cy="4278094"/>
          </a:xfrm>
          <a:prstGeom prst="rect">
            <a:avLst/>
          </a:prstGeom>
          <a:solidFill>
            <a:schemeClr val="tx1">
              <a:lumMod val="75000"/>
              <a:lumOff val="25000"/>
            </a:schemeClr>
          </a:solidFill>
          <a:ln w="38100">
            <a:solidFill>
              <a:schemeClr val="tx1"/>
            </a:solidFill>
          </a:ln>
        </p:spPr>
        <p:txBody>
          <a:bodyPr wrap="square" lIns="274320" tIns="274320" rIns="274320" bIns="274320">
            <a:spAutoFit/>
          </a:bodyPr>
          <a:lstStyle/>
          <a:p>
            <a:pPr algn="ctr">
              <a:spcAft>
                <a:spcPts val="1200"/>
              </a:spcAft>
              <a:defRPr/>
            </a:pPr>
            <a:r>
              <a:rPr lang="en-US" sz="4000" b="1" i="1" dirty="0" smtClean="0">
                <a:solidFill>
                  <a:prstClr val="white"/>
                </a:solidFill>
                <a:effectLst>
                  <a:outerShdw blurRad="38100" dist="38100" dir="2700000" algn="tl">
                    <a:srgbClr val="000000">
                      <a:alpha val="43137"/>
                    </a:srgbClr>
                  </a:outerShdw>
                </a:effectLst>
              </a:rPr>
              <a:t>One final question</a:t>
            </a:r>
          </a:p>
          <a:p>
            <a:pPr>
              <a:spcAft>
                <a:spcPts val="0"/>
              </a:spcAft>
              <a:defRPr/>
            </a:pPr>
            <a:r>
              <a:rPr lang="en-US" sz="3200" dirty="0" smtClean="0">
                <a:solidFill>
                  <a:prstClr val="white"/>
                </a:solidFill>
                <a:effectLst>
                  <a:outerShdw blurRad="38100" dist="38100" dir="2700000" algn="tl">
                    <a:srgbClr val="000000">
                      <a:alpha val="43137"/>
                    </a:srgbClr>
                  </a:outerShdw>
                </a:effectLst>
              </a:rPr>
              <a:t>Could the expansion and deepening of these (and other) real utopia examples ever cumulatively erode the dominance of capitalism? Are they doomed to remain on the fringes, in small niches, leaving capitalist power hegemonic?</a:t>
            </a:r>
            <a:endParaRPr lang="en-US" sz="3200"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4. Transformation</a:t>
            </a:r>
            <a:endParaRPr lang="en-US" b="1" dirty="0">
              <a:solidFill>
                <a:prstClr val="black"/>
              </a:solidFill>
            </a:endParaRPr>
          </a:p>
        </p:txBody>
      </p:sp>
    </p:spTree>
    <p:extLst>
      <p:ext uri="{BB962C8B-B14F-4D97-AF65-F5344CB8AC3E}">
        <p14:creationId xmlns:p14="http://schemas.microsoft.com/office/powerpoint/2010/main" val="24110744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62049" y="382489"/>
            <a:ext cx="8305800" cy="5940088"/>
          </a:xfrm>
          <a:prstGeom prst="rect">
            <a:avLst/>
          </a:prstGeom>
          <a:solidFill>
            <a:srgbClr val="461E64"/>
          </a:solidFill>
          <a:ln w="41275" cmpd="sng">
            <a:solidFill>
              <a:schemeClr val="bg1"/>
            </a:solidFill>
            <a:miter lim="800000"/>
            <a:headEnd/>
            <a:tailEnd/>
          </a:ln>
          <a:effectLst/>
        </p:spPr>
        <p:txBody>
          <a:bodyPr lIns="365760" tIns="182880" rIns="274320" bIns="365760" anchor="ctr">
            <a:spAutoFit/>
          </a:bodyPr>
          <a:lstStyle/>
          <a:p>
            <a:pPr marL="228600" indent="-228600" algn="ctr" eaLnBrk="0" hangingPunct="0">
              <a:spcAft>
                <a:spcPts val="600"/>
              </a:spcAft>
              <a:tabLst>
                <a:tab pos="114300" algn="l"/>
                <a:tab pos="274638" algn="l"/>
                <a:tab pos="342900" algn="l"/>
              </a:tabLst>
              <a:defRPr/>
            </a:pPr>
            <a:r>
              <a:rPr lang="en-US" sz="3600" b="1" cap="small" dirty="0">
                <a:solidFill>
                  <a:prstClr val="white"/>
                </a:solidFill>
                <a:effectLst>
                  <a:outerShdw blurRad="38100" dist="38100" dir="2700000" algn="tl">
                    <a:srgbClr val="000000">
                      <a:alpha val="43137"/>
                    </a:srgbClr>
                  </a:outerShdw>
                </a:effectLst>
                <a:latin typeface="Arial" pitchFamily="34" charset="0"/>
                <a:ea typeface="Times New Roman" pitchFamily="18" charset="0"/>
              </a:rPr>
              <a:t>CONCLUSIONS</a:t>
            </a:r>
          </a:p>
          <a:p>
            <a:pPr marL="401638" indent="-401638" eaLnBrk="0" hangingPunct="0">
              <a:spcAft>
                <a:spcPts val="600"/>
              </a:spcAft>
              <a:tabLst>
                <a:tab pos="114300" algn="l"/>
                <a:tab pos="274638" algn="l"/>
                <a:tab pos="342900" algn="l"/>
              </a:tabLst>
              <a:defRPr/>
            </a:pPr>
            <a:endParaRPr lang="en-US" sz="2400" b="1" i="1" dirty="0">
              <a:solidFill>
                <a:prstClr val="white"/>
              </a:solidFill>
              <a:effectLst>
                <a:outerShdw blurRad="38100" dist="38100" dir="2700000" algn="tl">
                  <a:srgbClr val="000000">
                    <a:alpha val="43137"/>
                  </a:srgbClr>
                </a:outerShdw>
              </a:effectLst>
              <a:latin typeface="Arial" pitchFamily="34" charset="0"/>
              <a:ea typeface="Times New Roman" pitchFamily="18" charset="0"/>
            </a:endParaRPr>
          </a:p>
          <a:p>
            <a:pPr marL="401638" indent="-401638" eaLnBrk="0" hangingPunct="0">
              <a:spcAft>
                <a:spcPts val="1200"/>
              </a:spcAft>
              <a:buFont typeface="+mj-lt"/>
              <a:buAutoNum type="arabicPeriod"/>
              <a:tabLst>
                <a:tab pos="114300" algn="l"/>
                <a:tab pos="274638" algn="l"/>
                <a:tab pos="342900" algn="l"/>
              </a:tabLst>
              <a:defRPr/>
            </a:pP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Real utopias </a:t>
            </a: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are </a:t>
            </a: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both a goal and a strategy</a:t>
            </a:r>
          </a:p>
          <a:p>
            <a:pPr marL="401638" indent="-401638" eaLnBrk="0" hangingPunct="0">
              <a:spcAft>
                <a:spcPts val="1200"/>
              </a:spcAft>
              <a:buFont typeface="+mj-lt"/>
              <a:buAutoNum type="arabicPeriod"/>
              <a:tabLst>
                <a:tab pos="114300" algn="l"/>
                <a:tab pos="274638" algn="l"/>
                <a:tab pos="342900" algn="l"/>
              </a:tabLst>
              <a:defRPr/>
            </a:pP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Democratization is at the core of transcending </a:t>
            </a: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capitalism.</a:t>
            </a:r>
            <a:endParaRPr lang="en-US" sz="2400" dirty="0">
              <a:solidFill>
                <a:prstClr val="white"/>
              </a:solidFill>
              <a:effectLst>
                <a:outerShdw blurRad="38100" dist="38100" dir="2700000" algn="tl">
                  <a:srgbClr val="000000">
                    <a:alpha val="43137"/>
                  </a:srgbClr>
                </a:outerShdw>
              </a:effectLst>
              <a:latin typeface="Arial" pitchFamily="34" charset="0"/>
            </a:endParaRPr>
          </a:p>
          <a:p>
            <a:pPr marL="401638" indent="-401638" eaLnBrk="0" hangingPunct="0">
              <a:spcAft>
                <a:spcPts val="1200"/>
              </a:spcAft>
              <a:buFont typeface="+mj-lt"/>
              <a:buAutoNum type="arabicPeriod"/>
              <a:tabLst>
                <a:tab pos="114300" algn="l"/>
                <a:tab pos="274638" algn="l"/>
                <a:tab pos="342900" algn="l"/>
              </a:tabLst>
              <a:defRPr/>
            </a:pPr>
            <a:r>
              <a:rPr lang="en-US" sz="2400" i="1" dirty="0">
                <a:solidFill>
                  <a:prstClr val="white"/>
                </a:solidFill>
                <a:effectLst>
                  <a:outerShdw blurRad="38100" dist="38100" dir="2700000" algn="tl">
                    <a:srgbClr val="000000">
                      <a:alpha val="43137"/>
                    </a:srgbClr>
                  </a:outerShdw>
                </a:effectLst>
                <a:latin typeface="Arial" pitchFamily="34" charset="0"/>
                <a:ea typeface="Times New Roman" pitchFamily="18" charset="0"/>
              </a:rPr>
              <a:t>Institutional pluralism and heterogeneity: </a:t>
            </a: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the idea of a “democratic economy” is realized in many different institutional forms.</a:t>
            </a:r>
            <a:endParaRPr lang="en-US" sz="2400" dirty="0">
              <a:solidFill>
                <a:prstClr val="white"/>
              </a:solidFill>
              <a:effectLst>
                <a:outerShdw blurRad="38100" dist="38100" dir="2700000" algn="tl">
                  <a:srgbClr val="000000">
                    <a:alpha val="43137"/>
                  </a:srgbClr>
                </a:outerShdw>
              </a:effectLst>
              <a:latin typeface="Arial" pitchFamily="34" charset="0"/>
            </a:endParaRPr>
          </a:p>
          <a:p>
            <a:pPr marL="401638" indent="-401638" eaLnBrk="0" hangingPunct="0">
              <a:spcAft>
                <a:spcPts val="1200"/>
              </a:spcAft>
              <a:buFont typeface="+mj-lt"/>
              <a:buAutoNum type="arabicPeriod"/>
              <a:tabLst>
                <a:tab pos="114300" algn="l"/>
                <a:tab pos="274638" algn="l"/>
                <a:tab pos="342900" algn="l"/>
              </a:tabLst>
              <a:defRPr/>
            </a:pP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Strategic </a:t>
            </a:r>
            <a:r>
              <a:rPr lang="en-US" sz="2400" i="1" dirty="0">
                <a:solidFill>
                  <a:prstClr val="white"/>
                </a:solidFill>
                <a:effectLst>
                  <a:outerShdw blurRad="38100" dist="38100" dir="2700000" algn="tl">
                    <a:srgbClr val="000000">
                      <a:alpha val="43137"/>
                    </a:srgbClr>
                  </a:outerShdw>
                </a:effectLst>
                <a:latin typeface="Arial" pitchFamily="34" charset="0"/>
                <a:ea typeface="Times New Roman" pitchFamily="18" charset="0"/>
              </a:rPr>
              <a:t>indeterminacy: there is no one way </a:t>
            </a:r>
            <a:endParaRPr lang="en-US" sz="2400" dirty="0">
              <a:solidFill>
                <a:prstClr val="white"/>
              </a:solidFill>
              <a:effectLst>
                <a:outerShdw blurRad="38100" dist="38100" dir="2700000" algn="tl">
                  <a:srgbClr val="000000">
                    <a:alpha val="43137"/>
                  </a:srgbClr>
                </a:outerShdw>
              </a:effectLst>
              <a:latin typeface="Arial" pitchFamily="34" charset="0"/>
            </a:endParaRPr>
          </a:p>
          <a:p>
            <a:pPr marL="401638" indent="-401638" eaLnBrk="0" hangingPunct="0">
              <a:spcAft>
                <a:spcPts val="1200"/>
              </a:spcAft>
              <a:buFont typeface="+mj-lt"/>
              <a:buAutoNum type="arabicPeriod"/>
              <a:tabLst>
                <a:tab pos="114300" algn="l"/>
                <a:tab pos="274638" algn="l"/>
                <a:tab pos="342900" algn="l"/>
              </a:tabLst>
              <a:defRPr/>
            </a:pPr>
            <a:r>
              <a:rPr lang="en-US" sz="2400" i="1" dirty="0">
                <a:solidFill>
                  <a:prstClr val="white"/>
                </a:solidFill>
                <a:effectLst>
                  <a:outerShdw blurRad="38100" dist="38100" dir="2700000" algn="tl">
                    <a:srgbClr val="000000">
                      <a:alpha val="43137"/>
                    </a:srgbClr>
                  </a:outerShdw>
                </a:effectLst>
                <a:latin typeface="Arial" pitchFamily="34" charset="0"/>
                <a:ea typeface="Times New Roman" pitchFamily="18" charset="0"/>
              </a:rPr>
              <a:t>Opacity of the future limits of possibility: We cannot know in advance how far we can </a:t>
            </a:r>
            <a:r>
              <a:rPr lang="en-US" sz="2400" i="1" dirty="0" smtClean="0">
                <a:solidFill>
                  <a:prstClr val="white"/>
                </a:solidFill>
                <a:effectLst>
                  <a:outerShdw blurRad="38100" dist="38100" dir="2700000" algn="tl">
                    <a:srgbClr val="000000">
                      <a:alpha val="43137"/>
                    </a:srgbClr>
                  </a:outerShdw>
                </a:effectLst>
                <a:latin typeface="Arial" pitchFamily="34" charset="0"/>
                <a:ea typeface="Times New Roman" pitchFamily="18" charset="0"/>
              </a:rPr>
              <a:t>go in building alternatives within capitalism that push us beyond.</a:t>
            </a:r>
            <a:endParaRPr lang="en-US" sz="2400" i="1" dirty="0">
              <a:solidFill>
                <a:prstClr val="white"/>
              </a:solidFill>
              <a:effectLst>
                <a:outerShdw blurRad="38100" dist="38100" dir="2700000" algn="tl">
                  <a:srgbClr val="000000">
                    <a:alpha val="43137"/>
                  </a:srgbClr>
                </a:outerShdw>
              </a:effectLst>
              <a:latin typeface="Arial" pitchFamily="34" charset="0"/>
              <a:ea typeface="Times New Roman" pitchFamily="18" charset="0"/>
            </a:endParaRPr>
          </a:p>
        </p:txBody>
      </p:sp>
    </p:spTree>
    <p:extLst>
      <p:ext uri="{BB962C8B-B14F-4D97-AF65-F5344CB8AC3E}">
        <p14:creationId xmlns:p14="http://schemas.microsoft.com/office/powerpoint/2010/main" val="8443255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hotos-2008\2008-05\P1040371c.JPG"/>
          <p:cNvPicPr/>
          <p:nvPr/>
        </p:nvPicPr>
        <p:blipFill rotWithShape="1">
          <a:blip r:embed="rId2" cstate="print">
            <a:extLst>
              <a:ext uri="{28A0092B-C50C-407E-A947-70E740481C1C}">
                <a14:useLocalDpi xmlns:a14="http://schemas.microsoft.com/office/drawing/2010/main" val="0"/>
              </a:ext>
            </a:extLst>
          </a:blip>
          <a:srcRect l="782" r="2336"/>
          <a:stretch/>
        </p:blipFill>
        <p:spPr bwMode="auto">
          <a:xfrm>
            <a:off x="457200" y="2667000"/>
            <a:ext cx="8077200" cy="243839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ctangle 2"/>
          <p:cNvSpPr>
            <a:spLocks noChangeArrowheads="1"/>
          </p:cNvSpPr>
          <p:nvPr/>
        </p:nvSpPr>
        <p:spPr bwMode="auto">
          <a:xfrm>
            <a:off x="158783" y="15388"/>
            <a:ext cx="8710911"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RadFest</a:t>
            </a:r>
            <a:r>
              <a:rPr kumimoji="0" lang="en-US" altLang="en-US" sz="4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2014</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000" b="1" i="1" dirty="0" smtClean="0">
                <a:latin typeface="Cambria" pitchFamily="18" charset="0"/>
                <a:cs typeface="Times New Roman" pitchFamily="18" charset="0"/>
              </a:rPr>
              <a:t>A gathering in the woods of Activists &amp; Academics</a:t>
            </a:r>
            <a:endParaRPr kumimoji="0" lang="en-US" altLang="en-US" sz="3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Upham</a:t>
            </a:r>
            <a:r>
              <a:rPr kumimoji="0" lang="en-US" alt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Woods</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[near Wisconsin Dells, Wisconsin]</a:t>
            </a:r>
          </a:p>
          <a:p>
            <a:pPr algn="ctr" eaLnBrk="0" hangingPunct="0"/>
            <a:r>
              <a:rPr lang="en-US" altLang="en-US" sz="2400" b="1" dirty="0">
                <a:latin typeface="Cambria" pitchFamily="18" charset="0"/>
                <a:ea typeface="Calibri" pitchFamily="34" charset="0"/>
                <a:cs typeface="Times New Roman" pitchFamily="18" charset="0"/>
              </a:rPr>
              <a:t>May 23-25, </a:t>
            </a:r>
            <a:r>
              <a:rPr lang="en-US" altLang="en-US" sz="2400" b="1" dirty="0" smtClean="0">
                <a:latin typeface="Cambria" pitchFamily="18" charset="0"/>
                <a:ea typeface="Calibri" pitchFamily="34" charset="0"/>
                <a:cs typeface="Times New Roman" pitchFamily="18" charset="0"/>
              </a:rPr>
              <a:t>2014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5249107"/>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 </a:t>
            </a:r>
            <a:r>
              <a:rPr kumimoji="0" lang="en-US" altLang="en-US" sz="24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RadFest</a:t>
            </a:r>
            <a:r>
              <a:rPr kumimoji="0" lang="en-US" alt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Motto</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b="1" i="1" dirty="0" smtClean="0">
                <a:latin typeface="Cambria" pitchFamily="18" charset="0"/>
                <a:cs typeface="Times New Roman" pitchFamily="18" charset="0"/>
              </a:rPr>
              <a:t>If there is a conversation you will regret not having,</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b="1" i="1" dirty="0" smtClean="0">
                <a:latin typeface="Cambria" pitchFamily="18" charset="0"/>
                <a:cs typeface="Times New Roman" pitchFamily="18" charset="0"/>
              </a:rPr>
              <a:t>g</a:t>
            </a:r>
            <a:r>
              <a:rPr kumimoji="0" lang="en-US" altLang="en-US" sz="2400" b="1" i="1" u="none" strike="noStrike" cap="none" normalizeH="0" baseline="0" dirty="0" smtClean="0">
                <a:ln>
                  <a:noFill/>
                </a:ln>
                <a:solidFill>
                  <a:schemeClr val="tx1"/>
                </a:solidFill>
                <a:effectLst/>
                <a:latin typeface="Cambria" pitchFamily="18" charset="0"/>
                <a:cs typeface="Times New Roman" pitchFamily="18" charset="0"/>
              </a:rPr>
              <a:t>ive</a:t>
            </a:r>
            <a:r>
              <a:rPr kumimoji="0" lang="en-US" altLang="en-US" sz="2400" b="1" i="1" u="none" strike="noStrike" cap="none" normalizeH="0" dirty="0" smtClean="0">
                <a:ln>
                  <a:noFill/>
                </a:ln>
                <a:solidFill>
                  <a:schemeClr val="tx1"/>
                </a:solidFill>
                <a:effectLst/>
                <a:latin typeface="Cambria" pitchFamily="18" charset="0"/>
                <a:cs typeface="Times New Roman" pitchFamily="18" charset="0"/>
              </a:rPr>
              <a:t> it a name and we will schedule it.</a:t>
            </a:r>
            <a:endParaRPr kumimoji="0" lang="en-US" altLang="en-US" sz="2400" b="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2263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00" t="8656" r="1054" b="37168"/>
          <a:stretch/>
        </p:blipFill>
        <p:spPr bwMode="auto">
          <a:xfrm>
            <a:off x="914400" y="762000"/>
            <a:ext cx="7315200" cy="5130800"/>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59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295400" y="990600"/>
            <a:ext cx="6553200" cy="4339650"/>
          </a:xfrm>
          <a:prstGeom prst="rect">
            <a:avLst/>
          </a:prstGeom>
          <a:solidFill>
            <a:srgbClr val="34411B"/>
          </a:solidFill>
          <a:ln w="38100" algn="ctr">
            <a:solidFill>
              <a:schemeClr val="tx1"/>
            </a:solidFill>
            <a:miter lim="800000"/>
            <a:headEnd/>
            <a:tailEnd/>
          </a:ln>
          <a:effectLst/>
        </p:spPr>
        <p:txBody>
          <a:bodyPr wrap="square" tIns="274320" bIns="274320">
            <a:spAutoFit/>
          </a:bodyPr>
          <a:lstStyle/>
          <a:p>
            <a:pPr marL="457200" indent="-457200" algn="ctr">
              <a:tabLst>
                <a:tab pos="685800" algn="l"/>
              </a:tabLst>
            </a:pPr>
            <a:r>
              <a:rPr lang="en-US" sz="3600" b="1" u="none" dirty="0" smtClean="0">
                <a:solidFill>
                  <a:schemeClr val="bg1"/>
                </a:solidFill>
                <a:effectLst>
                  <a:outerShdw blurRad="38100" dist="38100" dir="2700000" algn="tl">
                    <a:srgbClr val="000000">
                      <a:alpha val="43137"/>
                    </a:srgbClr>
                  </a:outerShdw>
                </a:effectLst>
              </a:rPr>
              <a:t>Four tasks </a:t>
            </a:r>
            <a:r>
              <a:rPr lang="en-US" sz="3600" b="1" u="none" dirty="0">
                <a:solidFill>
                  <a:schemeClr val="bg1"/>
                </a:solidFill>
                <a:effectLst>
                  <a:outerShdw blurRad="38100" dist="38100" dir="2700000" algn="tl">
                    <a:srgbClr val="000000">
                      <a:alpha val="43137"/>
                    </a:srgbClr>
                  </a:outerShdw>
                </a:effectLst>
              </a:rPr>
              <a:t>of </a:t>
            </a:r>
            <a:r>
              <a:rPr lang="en-US" sz="3600" b="1" u="none" dirty="0" smtClean="0">
                <a:solidFill>
                  <a:schemeClr val="bg1"/>
                </a:solidFill>
                <a:effectLst>
                  <a:outerShdw blurRad="38100" dist="38100" dir="2700000" algn="tl">
                    <a:srgbClr val="000000">
                      <a:alpha val="43137"/>
                    </a:srgbClr>
                  </a:outerShdw>
                </a:effectLst>
              </a:rPr>
              <a:t>an</a:t>
            </a:r>
            <a:endParaRPr lang="en-US" sz="3600" b="1" u="none" dirty="0">
              <a:solidFill>
                <a:schemeClr val="bg1"/>
              </a:solidFill>
              <a:effectLst>
                <a:outerShdw blurRad="38100" dist="38100" dir="2700000" algn="tl">
                  <a:srgbClr val="000000">
                    <a:alpha val="43137"/>
                  </a:srgbClr>
                </a:outerShdw>
              </a:effectLst>
            </a:endParaRPr>
          </a:p>
          <a:p>
            <a:pPr marL="457200" indent="-457200" algn="ctr">
              <a:spcAft>
                <a:spcPts val="1800"/>
              </a:spcAft>
              <a:tabLst>
                <a:tab pos="685800" algn="l"/>
              </a:tabLst>
            </a:pPr>
            <a:r>
              <a:rPr lang="en-US" sz="3600" b="1" dirty="0">
                <a:solidFill>
                  <a:schemeClr val="bg1"/>
                </a:solidFill>
                <a:effectLst>
                  <a:outerShdw blurRad="38100" dist="38100" dir="2700000" algn="tl">
                    <a:srgbClr val="000000">
                      <a:alpha val="43137"/>
                    </a:srgbClr>
                  </a:outerShdw>
                </a:effectLst>
              </a:rPr>
              <a:t>E</a:t>
            </a:r>
            <a:r>
              <a:rPr lang="en-US" sz="3600" b="1" u="none" dirty="0" smtClean="0">
                <a:solidFill>
                  <a:schemeClr val="bg1"/>
                </a:solidFill>
                <a:effectLst>
                  <a:outerShdw blurRad="38100" dist="38100" dir="2700000" algn="tl">
                    <a:srgbClr val="000000">
                      <a:alpha val="43137"/>
                    </a:srgbClr>
                  </a:outerShdw>
                </a:effectLst>
              </a:rPr>
              <a:t>mancipatory Social Science</a:t>
            </a:r>
            <a:endParaRPr lang="en-US" sz="3600" b="1" u="none" dirty="0">
              <a:solidFill>
                <a:schemeClr val="bg1"/>
              </a:solidFill>
              <a:effectLst>
                <a:outerShdw blurRad="38100" dist="38100" dir="2700000" algn="tl">
                  <a:srgbClr val="000000">
                    <a:alpha val="43137"/>
                  </a:srgbClr>
                </a:outerShdw>
              </a:effectLst>
            </a:endParaRPr>
          </a:p>
          <a:p>
            <a:pPr marL="1485900" lvl="2" indent="-571500">
              <a:spcAft>
                <a:spcPts val="600"/>
              </a:spcAft>
              <a:buAutoNum type="arabicPeriod"/>
              <a:tabLst>
                <a:tab pos="685800" algn="l"/>
              </a:tabLst>
            </a:pPr>
            <a:r>
              <a:rPr lang="en-US" sz="3600" i="1" u="none" dirty="0" smtClean="0">
                <a:solidFill>
                  <a:schemeClr val="bg1"/>
                </a:solidFill>
                <a:effectLst>
                  <a:outerShdw blurRad="38100" dist="38100" dir="2700000" algn="tl">
                    <a:srgbClr val="000000">
                      <a:alpha val="43137"/>
                    </a:srgbClr>
                  </a:outerShdw>
                </a:effectLst>
              </a:rPr>
              <a:t>Moral Foundations</a:t>
            </a:r>
          </a:p>
          <a:p>
            <a:pPr marL="1549400" lvl="2" indent="-635000">
              <a:spcAft>
                <a:spcPts val="600"/>
              </a:spcAft>
              <a:buAutoNum type="arabicPeriod"/>
              <a:tabLst>
                <a:tab pos="685800" algn="l"/>
              </a:tabLst>
            </a:pPr>
            <a:r>
              <a:rPr lang="en-US" sz="3600" i="1" u="none" dirty="0" smtClean="0">
                <a:solidFill>
                  <a:schemeClr val="bg1"/>
                </a:solidFill>
                <a:effectLst>
                  <a:outerShdw blurRad="38100" dist="38100" dir="2700000" algn="tl">
                    <a:srgbClr val="000000">
                      <a:alpha val="43137"/>
                    </a:srgbClr>
                  </a:outerShdw>
                </a:effectLst>
              </a:rPr>
              <a:t>Diagnosis </a:t>
            </a:r>
            <a:r>
              <a:rPr lang="en-US" sz="3600" i="1" u="none" dirty="0">
                <a:solidFill>
                  <a:schemeClr val="bg1"/>
                </a:solidFill>
                <a:effectLst>
                  <a:outerShdw blurRad="38100" dist="38100" dir="2700000" algn="tl">
                    <a:srgbClr val="000000">
                      <a:alpha val="43137"/>
                    </a:srgbClr>
                  </a:outerShdw>
                </a:effectLst>
              </a:rPr>
              <a:t>&amp; Critique</a:t>
            </a:r>
          </a:p>
          <a:p>
            <a:pPr lvl="2">
              <a:spcAft>
                <a:spcPts val="600"/>
              </a:spcAft>
              <a:tabLst>
                <a:tab pos="685800" algn="l"/>
              </a:tabLst>
            </a:pPr>
            <a:r>
              <a:rPr lang="en-US" sz="3600" i="1" dirty="0">
                <a:solidFill>
                  <a:schemeClr val="bg1"/>
                </a:solidFill>
                <a:effectLst>
                  <a:outerShdw blurRad="38100" dist="38100" dir="2700000" algn="tl">
                    <a:srgbClr val="000000">
                      <a:alpha val="43137"/>
                    </a:srgbClr>
                  </a:outerShdw>
                </a:effectLst>
              </a:rPr>
              <a:t>3</a:t>
            </a:r>
            <a:r>
              <a:rPr lang="en-US" sz="3600" i="1" u="none" dirty="0" smtClean="0">
                <a:solidFill>
                  <a:schemeClr val="bg1"/>
                </a:solidFill>
                <a:effectLst>
                  <a:outerShdw blurRad="38100" dist="38100" dir="2700000" algn="tl">
                    <a:srgbClr val="000000">
                      <a:alpha val="43137"/>
                    </a:srgbClr>
                  </a:outerShdw>
                </a:effectLst>
              </a:rPr>
              <a:t>.  Alternatives</a:t>
            </a:r>
            <a:r>
              <a:rPr lang="en-US" sz="3600" i="1" u="none" dirty="0">
                <a:solidFill>
                  <a:schemeClr val="bg1"/>
                </a:solidFill>
                <a:effectLst>
                  <a:outerShdw blurRad="38100" dist="38100" dir="2700000" algn="tl">
                    <a:srgbClr val="000000">
                      <a:alpha val="43137"/>
                    </a:srgbClr>
                  </a:outerShdw>
                </a:effectLst>
              </a:rPr>
              <a:t>	</a:t>
            </a:r>
          </a:p>
          <a:p>
            <a:pPr lvl="2">
              <a:tabLst>
                <a:tab pos="685800" algn="l"/>
              </a:tabLst>
            </a:pPr>
            <a:r>
              <a:rPr lang="en-US" sz="3600" i="1" dirty="0">
                <a:solidFill>
                  <a:schemeClr val="bg1"/>
                </a:solidFill>
                <a:effectLst>
                  <a:outerShdw blurRad="38100" dist="38100" dir="2700000" algn="tl">
                    <a:srgbClr val="000000">
                      <a:alpha val="43137"/>
                    </a:srgbClr>
                  </a:outerShdw>
                </a:effectLst>
              </a:rPr>
              <a:t>4</a:t>
            </a:r>
            <a:r>
              <a:rPr lang="en-US" sz="3600" i="1" u="none" dirty="0" smtClean="0">
                <a:solidFill>
                  <a:schemeClr val="bg1"/>
                </a:solidFill>
                <a:effectLst>
                  <a:outerShdw blurRad="38100" dist="38100" dir="2700000" algn="tl">
                    <a:srgbClr val="000000">
                      <a:alpha val="43137"/>
                    </a:srgbClr>
                  </a:outerShdw>
                </a:effectLst>
              </a:rPr>
              <a:t>. </a:t>
            </a:r>
            <a:r>
              <a:rPr lang="en-US" sz="3600" i="1" u="none" dirty="0">
                <a:solidFill>
                  <a:schemeClr val="bg1"/>
                </a:solidFill>
                <a:effectLst>
                  <a:outerShdw blurRad="38100" dist="38100" dir="2700000" algn="tl">
                    <a:srgbClr val="000000">
                      <a:alpha val="43137"/>
                    </a:srgbClr>
                  </a:outerShdw>
                </a:effectLst>
              </a:rPr>
              <a:t>Transformation</a:t>
            </a:r>
            <a:r>
              <a:rPr lang="en-US" sz="3600" u="none" dirty="0">
                <a:solidFill>
                  <a:schemeClr val="bg1"/>
                </a:solidFill>
                <a:effectLst>
                  <a:outerShdw blurRad="38100" dist="38100" dir="2700000" algn="tl">
                    <a:srgbClr val="000000">
                      <a:alpha val="43137"/>
                    </a:srgbClr>
                  </a:outerShdw>
                </a:effectLst>
              </a:rPr>
              <a:t> </a:t>
            </a:r>
          </a:p>
        </p:txBody>
      </p:sp>
      <p:sp>
        <p:nvSpPr>
          <p:cNvPr id="4" name="TextBox 3"/>
          <p:cNvSpPr txBox="1"/>
          <p:nvPr/>
        </p:nvSpPr>
        <p:spPr>
          <a:xfrm>
            <a:off x="90055" y="19396"/>
            <a:ext cx="3581400" cy="369332"/>
          </a:xfrm>
          <a:prstGeom prst="rect">
            <a:avLst/>
          </a:prstGeom>
          <a:noFill/>
        </p:spPr>
        <p:txBody>
          <a:bodyPr wrap="square" rtlCol="0">
            <a:spAutoFit/>
          </a:bodyPr>
          <a:lstStyle/>
          <a:p>
            <a:r>
              <a:rPr lang="en-US" b="1" dirty="0" smtClean="0"/>
              <a:t>Introduction</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 y="685800"/>
            <a:ext cx="8635409" cy="5724644"/>
          </a:xfrm>
          <a:prstGeom prst="rect">
            <a:avLst/>
          </a:prstGeom>
          <a:solidFill>
            <a:schemeClr val="accent5">
              <a:lumMod val="50000"/>
            </a:schemeClr>
          </a:solidFill>
          <a:ln w="50800" algn="ctr">
            <a:solidFill>
              <a:schemeClr val="tx1"/>
            </a:solidFill>
            <a:miter lim="800000"/>
            <a:headEnd/>
            <a:tailEnd/>
          </a:ln>
          <a:effectLst/>
        </p:spPr>
        <p:txBody>
          <a:bodyPr wrap="square" lIns="182880" tIns="182880" rIns="182880" bIns="182880">
            <a:spAutoFit/>
          </a:bodyPr>
          <a:lstStyle/>
          <a:p>
            <a:pPr marL="457200" indent="-457200" algn="ctr">
              <a:spcAft>
                <a:spcPts val="1200"/>
              </a:spcAft>
              <a:tabLst>
                <a:tab pos="685800" algn="l"/>
              </a:tabLst>
            </a:pPr>
            <a:r>
              <a:rPr lang="en-US" sz="3600" b="1" dirty="0" smtClean="0">
                <a:solidFill>
                  <a:schemeClr val="bg1"/>
                </a:solidFill>
                <a:effectLst>
                  <a:outerShdw blurRad="38100" dist="38100" dir="2700000" algn="tl">
                    <a:srgbClr val="000000">
                      <a:alpha val="43137"/>
                    </a:srgbClr>
                  </a:outerShdw>
                </a:effectLst>
              </a:rPr>
              <a:t>Principles </a:t>
            </a:r>
          </a:p>
          <a:p>
            <a:pPr marL="404813" indent="-404813">
              <a:spcAft>
                <a:spcPts val="1200"/>
              </a:spcAft>
              <a:tabLst>
                <a:tab pos="685800" algn="l"/>
              </a:tabLst>
            </a:pPr>
            <a:r>
              <a:rPr lang="en-US" sz="2400" dirty="0" smtClean="0">
                <a:solidFill>
                  <a:schemeClr val="bg1"/>
                </a:solidFill>
              </a:rPr>
              <a:t>Equality</a:t>
            </a:r>
            <a:r>
              <a:rPr lang="en-US" sz="2400" dirty="0" smtClean="0">
                <a:solidFill>
                  <a:schemeClr val="accent5">
                    <a:lumMod val="50000"/>
                  </a:schemeClr>
                </a:solidFill>
              </a:rPr>
              <a:t>: </a:t>
            </a:r>
            <a:r>
              <a:rPr lang="en-US" sz="2200" i="1" dirty="0" smtClean="0">
                <a:solidFill>
                  <a:schemeClr val="accent5">
                    <a:lumMod val="50000"/>
                  </a:schemeClr>
                </a:solidFill>
                <a:latin typeface="Calibri"/>
              </a:rPr>
              <a:t>In a just society all persons would have broadly equal access to the material and social means necessary to live a flourishing life</a:t>
            </a:r>
            <a:r>
              <a:rPr lang="en-US" sz="2200" dirty="0" smtClean="0">
                <a:solidFill>
                  <a:schemeClr val="accent5">
                    <a:lumMod val="50000"/>
                  </a:schemeClr>
                </a:solidFill>
              </a:rPr>
              <a:t>.</a:t>
            </a:r>
          </a:p>
          <a:p>
            <a:pPr marL="457200" indent="-457200">
              <a:spcAft>
                <a:spcPts val="1200"/>
              </a:spcAft>
              <a:tabLst>
                <a:tab pos="685800" algn="l"/>
              </a:tabLst>
            </a:pPr>
            <a:r>
              <a:rPr lang="en-US" sz="2400" dirty="0" smtClean="0">
                <a:solidFill>
                  <a:schemeClr val="bg1"/>
                </a:solidFill>
              </a:rPr>
              <a:t>Democracy</a:t>
            </a:r>
            <a:r>
              <a:rPr lang="en-US" sz="2400" dirty="0" smtClean="0">
                <a:solidFill>
                  <a:schemeClr val="accent5">
                    <a:lumMod val="50000"/>
                  </a:schemeClr>
                </a:solidFill>
              </a:rPr>
              <a:t>: </a:t>
            </a:r>
            <a:r>
              <a:rPr lang="en-US" sz="2200" i="1" dirty="0" smtClean="0">
                <a:solidFill>
                  <a:schemeClr val="accent5">
                    <a:lumMod val="50000"/>
                  </a:schemeClr>
                </a:solidFill>
                <a:latin typeface="Calibri"/>
              </a:rPr>
              <a:t>In </a:t>
            </a:r>
            <a:r>
              <a:rPr lang="en-US" sz="2200" i="1" dirty="0">
                <a:solidFill>
                  <a:schemeClr val="accent5">
                    <a:lumMod val="50000"/>
                  </a:schemeClr>
                </a:solidFill>
                <a:latin typeface="Calibri"/>
              </a:rPr>
              <a:t>a fully democratic society, all people would have broadly equal access to the necessary means to participate meaningfully in decisions about things which affect their lives. </a:t>
            </a:r>
          </a:p>
          <a:p>
            <a:pPr marL="457200" indent="-457200">
              <a:spcAft>
                <a:spcPts val="1200"/>
              </a:spcAft>
              <a:tabLst>
                <a:tab pos="685800" algn="l"/>
              </a:tabLst>
            </a:pPr>
            <a:r>
              <a:rPr lang="en-US" sz="2400" dirty="0">
                <a:solidFill>
                  <a:schemeClr val="bg1"/>
                </a:solidFill>
                <a:latin typeface="Arial" pitchFamily="34" charset="0"/>
                <a:cs typeface="Arial" pitchFamily="34" charset="0"/>
              </a:rPr>
              <a:t>Community/Solidarity</a:t>
            </a:r>
            <a:r>
              <a:rPr lang="en-US" sz="2400" dirty="0">
                <a:solidFill>
                  <a:schemeClr val="accent5">
                    <a:lumMod val="50000"/>
                  </a:schemeClr>
                </a:solidFill>
                <a:latin typeface="Arial" pitchFamily="34" charset="0"/>
                <a:cs typeface="Arial" pitchFamily="34" charset="0"/>
              </a:rPr>
              <a:t>: </a:t>
            </a:r>
            <a:r>
              <a:rPr lang="en-US" sz="2200" i="1" dirty="0">
                <a:solidFill>
                  <a:schemeClr val="accent5">
                    <a:lumMod val="50000"/>
                  </a:schemeClr>
                </a:solidFill>
                <a:latin typeface="+mn-lt"/>
              </a:rPr>
              <a:t>Community/solidarity expresses the principle that people ought to cooperate with each other not simply because what they personally get out of it, but also out of a real commitment to the wellbeing of </a:t>
            </a:r>
            <a:r>
              <a:rPr lang="en-US" sz="2200" i="1" dirty="0" smtClean="0">
                <a:solidFill>
                  <a:schemeClr val="accent5">
                    <a:lumMod val="50000"/>
                  </a:schemeClr>
                </a:solidFill>
                <a:latin typeface="+mn-lt"/>
              </a:rPr>
              <a:t>others. </a:t>
            </a:r>
            <a:endParaRPr lang="en-US" sz="2200" baseline="-25000" dirty="0">
              <a:solidFill>
                <a:schemeClr val="accent5">
                  <a:lumMod val="50000"/>
                </a:schemeClr>
              </a:solidFill>
              <a:latin typeface="+mn-lt"/>
            </a:endParaRPr>
          </a:p>
          <a:p>
            <a:pPr marL="457200" indent="-457200">
              <a:spcAft>
                <a:spcPts val="1200"/>
              </a:spcAft>
              <a:tabLst>
                <a:tab pos="685800" algn="l"/>
              </a:tabLst>
            </a:pPr>
            <a:r>
              <a:rPr lang="en-US" sz="2400" dirty="0" smtClean="0">
                <a:solidFill>
                  <a:schemeClr val="bg1"/>
                </a:solidFill>
                <a:latin typeface="Arial" pitchFamily="34" charset="0"/>
                <a:cs typeface="Arial" pitchFamily="34" charset="0"/>
              </a:rPr>
              <a:t>Sustainability</a:t>
            </a:r>
            <a:r>
              <a:rPr lang="en-US" sz="2400" dirty="0" smtClean="0">
                <a:solidFill>
                  <a:schemeClr val="accent5">
                    <a:lumMod val="50000"/>
                  </a:schemeClr>
                </a:solidFill>
                <a:latin typeface="Arial" pitchFamily="34" charset="0"/>
                <a:cs typeface="Arial" pitchFamily="34" charset="0"/>
              </a:rPr>
              <a:t>: </a:t>
            </a:r>
            <a:r>
              <a:rPr lang="en-US" sz="2200" i="1" dirty="0">
                <a:solidFill>
                  <a:schemeClr val="accent5">
                    <a:lumMod val="50000"/>
                  </a:schemeClr>
                </a:solidFill>
                <a:latin typeface="Calibri"/>
              </a:rPr>
              <a:t>Future generations should have access to the social and material means to live flourishing lives at least at the same level as the present generation. </a:t>
            </a:r>
            <a:endParaRPr lang="en-US" sz="2200" i="1" dirty="0" smtClean="0">
              <a:solidFill>
                <a:schemeClr val="accent5">
                  <a:lumMod val="50000"/>
                </a:scheme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1. Moral Foundations</a:t>
            </a:r>
            <a:endParaRPr lang="en-US" b="1" dirty="0">
              <a:solidFill>
                <a:prstClr val="black"/>
              </a:solidFill>
            </a:endParaRPr>
          </a:p>
        </p:txBody>
      </p:sp>
    </p:spTree>
    <p:extLst>
      <p:ext uri="{BB962C8B-B14F-4D97-AF65-F5344CB8AC3E}">
        <p14:creationId xmlns:p14="http://schemas.microsoft.com/office/powerpoint/2010/main" val="219850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28600" y="685800"/>
            <a:ext cx="8635409" cy="5724644"/>
          </a:xfrm>
          <a:prstGeom prst="rect">
            <a:avLst/>
          </a:prstGeom>
          <a:solidFill>
            <a:schemeClr val="accent5">
              <a:lumMod val="50000"/>
            </a:schemeClr>
          </a:solidFill>
          <a:ln w="50800" algn="ctr">
            <a:solidFill>
              <a:schemeClr val="tx1"/>
            </a:solidFill>
            <a:miter lim="800000"/>
            <a:headEnd/>
            <a:tailEnd/>
          </a:ln>
          <a:effectLst/>
        </p:spPr>
        <p:txBody>
          <a:bodyPr wrap="square" lIns="182880" tIns="182880" rIns="182880" bIns="182880">
            <a:spAutoFit/>
          </a:bodyPr>
          <a:lstStyle/>
          <a:p>
            <a:pPr marL="457200" indent="-457200" algn="ctr">
              <a:spcAft>
                <a:spcPts val="1200"/>
              </a:spcAft>
              <a:tabLst>
                <a:tab pos="685800" algn="l"/>
              </a:tabLst>
            </a:pPr>
            <a:r>
              <a:rPr lang="en-US" sz="3600" b="1" dirty="0" smtClean="0">
                <a:solidFill>
                  <a:prstClr val="white"/>
                </a:solidFill>
                <a:effectLst>
                  <a:outerShdw blurRad="38100" dist="38100" dir="2700000" algn="tl">
                    <a:srgbClr val="000000">
                      <a:alpha val="43137"/>
                    </a:srgbClr>
                  </a:outerShdw>
                </a:effectLst>
              </a:rPr>
              <a:t>Principles </a:t>
            </a:r>
          </a:p>
          <a:p>
            <a:pPr marL="404813" indent="-404813">
              <a:spcAft>
                <a:spcPts val="1200"/>
              </a:spcAft>
              <a:tabLst>
                <a:tab pos="685800" algn="l"/>
              </a:tabLst>
            </a:pPr>
            <a:r>
              <a:rPr lang="en-US" sz="2400" dirty="0" smtClean="0">
                <a:solidFill>
                  <a:prstClr val="white"/>
                </a:solidFill>
              </a:rPr>
              <a:t>Equality</a:t>
            </a:r>
            <a:r>
              <a:rPr lang="en-US" sz="2400" dirty="0" smtClean="0">
                <a:solidFill>
                  <a:schemeClr val="bg1"/>
                </a:solidFill>
              </a:rPr>
              <a:t>: </a:t>
            </a:r>
            <a:r>
              <a:rPr lang="en-US" sz="2200" i="1" dirty="0" smtClean="0">
                <a:solidFill>
                  <a:schemeClr val="bg1"/>
                </a:solidFill>
                <a:latin typeface="Calibri"/>
              </a:rPr>
              <a:t>In a just society all persons would have broadly equal access to the material and social means necessary to live a flourishing life</a:t>
            </a:r>
            <a:r>
              <a:rPr lang="en-US" sz="2200" dirty="0" smtClean="0">
                <a:solidFill>
                  <a:schemeClr val="bg1"/>
                </a:solidFill>
              </a:rPr>
              <a:t>.</a:t>
            </a:r>
          </a:p>
          <a:p>
            <a:pPr marL="457200" indent="-457200">
              <a:spcAft>
                <a:spcPts val="1200"/>
              </a:spcAft>
              <a:tabLst>
                <a:tab pos="685800" algn="l"/>
              </a:tabLst>
            </a:pPr>
            <a:r>
              <a:rPr lang="en-US" sz="2400" dirty="0" smtClean="0">
                <a:solidFill>
                  <a:prstClr val="white"/>
                </a:solidFill>
              </a:rPr>
              <a:t>Democracy</a:t>
            </a:r>
            <a:r>
              <a:rPr lang="en-US" sz="2400" dirty="0" smtClean="0">
                <a:solidFill>
                  <a:srgbClr val="4BACC6">
                    <a:lumMod val="50000"/>
                  </a:srgbClr>
                </a:solidFill>
              </a:rPr>
              <a:t>: </a:t>
            </a:r>
            <a:r>
              <a:rPr lang="en-US" sz="2200" i="1" dirty="0" smtClean="0">
                <a:solidFill>
                  <a:srgbClr val="4BACC6">
                    <a:lumMod val="50000"/>
                  </a:srgbClr>
                </a:solidFill>
                <a:latin typeface="Calibri"/>
              </a:rPr>
              <a:t>In </a:t>
            </a:r>
            <a:r>
              <a:rPr lang="en-US" sz="2200" i="1" dirty="0">
                <a:solidFill>
                  <a:srgbClr val="4BACC6">
                    <a:lumMod val="50000"/>
                  </a:srgbClr>
                </a:solidFill>
                <a:latin typeface="Calibri"/>
              </a:rPr>
              <a:t>a fully democratic society, all people would have broadly equal access to the necessary means to participate meaningfully in decisions about things which affect their lives. </a:t>
            </a:r>
          </a:p>
          <a:p>
            <a:pPr marL="457200" indent="-457200">
              <a:spcAft>
                <a:spcPts val="1200"/>
              </a:spcAft>
              <a:tabLst>
                <a:tab pos="685800" algn="l"/>
              </a:tabLst>
            </a:pPr>
            <a:r>
              <a:rPr lang="en-US" sz="2400" dirty="0">
                <a:solidFill>
                  <a:prstClr val="white"/>
                </a:solidFill>
                <a:latin typeface="Arial" pitchFamily="34" charset="0"/>
                <a:cs typeface="Arial" pitchFamily="34" charset="0"/>
              </a:rPr>
              <a:t>Community/Solidarity</a:t>
            </a:r>
            <a:r>
              <a:rPr lang="en-US" sz="2400" dirty="0">
                <a:solidFill>
                  <a:srgbClr val="4BACC6">
                    <a:lumMod val="50000"/>
                  </a:srgbClr>
                </a:solidFill>
                <a:latin typeface="Arial" pitchFamily="34" charset="0"/>
                <a:cs typeface="Arial" pitchFamily="34" charset="0"/>
              </a:rPr>
              <a:t>: </a:t>
            </a:r>
            <a:r>
              <a:rPr lang="en-US" sz="2200" i="1" dirty="0">
                <a:solidFill>
                  <a:srgbClr val="4BACC6">
                    <a:lumMod val="50000"/>
                  </a:srgbClr>
                </a:solidFill>
                <a:latin typeface="Calibri"/>
              </a:rPr>
              <a:t>Community/solidarity expresses the principle that people ought to cooperate with each other not simply because what they personally get out of it, but also out of a real commitment to the wellbeing of </a:t>
            </a:r>
            <a:r>
              <a:rPr lang="en-US" sz="2200" i="1" dirty="0" smtClean="0">
                <a:solidFill>
                  <a:srgbClr val="4BACC6">
                    <a:lumMod val="50000"/>
                  </a:srgbClr>
                </a:solidFill>
                <a:latin typeface="Calibri"/>
              </a:rPr>
              <a:t>others. </a:t>
            </a:r>
            <a:endParaRPr lang="en-US" sz="2200" baseline="-25000" dirty="0">
              <a:solidFill>
                <a:srgbClr val="4BACC6">
                  <a:lumMod val="50000"/>
                </a:srgbClr>
              </a:solidFill>
              <a:latin typeface="Calibri"/>
            </a:endParaRPr>
          </a:p>
          <a:p>
            <a:pPr marL="457200" indent="-457200">
              <a:spcAft>
                <a:spcPts val="1200"/>
              </a:spcAft>
              <a:tabLst>
                <a:tab pos="685800" algn="l"/>
              </a:tabLst>
            </a:pPr>
            <a:r>
              <a:rPr lang="en-US" sz="2400" dirty="0" smtClean="0">
                <a:solidFill>
                  <a:prstClr val="white"/>
                </a:solidFill>
                <a:latin typeface="Arial" pitchFamily="34" charset="0"/>
                <a:cs typeface="Arial" pitchFamily="34" charset="0"/>
              </a:rPr>
              <a:t>Sustainability</a:t>
            </a:r>
            <a:r>
              <a:rPr lang="en-US" sz="2400" dirty="0" smtClean="0">
                <a:solidFill>
                  <a:srgbClr val="4BACC6">
                    <a:lumMod val="50000"/>
                  </a:srgbClr>
                </a:solidFill>
                <a:latin typeface="Arial" pitchFamily="34" charset="0"/>
                <a:cs typeface="Arial" pitchFamily="34" charset="0"/>
              </a:rPr>
              <a:t>: </a:t>
            </a:r>
            <a:r>
              <a:rPr lang="en-US" sz="2200" i="1" dirty="0">
                <a:solidFill>
                  <a:srgbClr val="4BACC6">
                    <a:lumMod val="50000"/>
                  </a:srgbClr>
                </a:solidFill>
                <a:latin typeface="Calibri"/>
              </a:rPr>
              <a:t>Future generations should have access to the social and material means to live flourishing lives at least at the same level as the present generation. </a:t>
            </a:r>
            <a:endParaRPr lang="en-US" sz="2200" i="1" dirty="0" smtClean="0">
              <a:solidFill>
                <a:srgbClr val="4BACC6">
                  <a:lumMod val="50000"/>
                </a:srgbClr>
              </a:solidFill>
              <a:latin typeface="Calibri"/>
            </a:endParaRPr>
          </a:p>
        </p:txBody>
      </p:sp>
      <p:sp>
        <p:nvSpPr>
          <p:cNvPr id="4" name="TextBox 3"/>
          <p:cNvSpPr txBox="1"/>
          <p:nvPr/>
        </p:nvSpPr>
        <p:spPr>
          <a:xfrm>
            <a:off x="76200" y="19396"/>
            <a:ext cx="3581400" cy="369332"/>
          </a:xfrm>
          <a:prstGeom prst="rect">
            <a:avLst/>
          </a:prstGeom>
          <a:noFill/>
        </p:spPr>
        <p:txBody>
          <a:bodyPr wrap="square" rtlCol="0">
            <a:spAutoFit/>
          </a:bodyPr>
          <a:lstStyle/>
          <a:p>
            <a:r>
              <a:rPr lang="en-US" b="1" dirty="0" smtClean="0">
                <a:solidFill>
                  <a:prstClr val="black"/>
                </a:solidFill>
              </a:rPr>
              <a:t>Task 1. Moral Foundations</a:t>
            </a:r>
            <a:endParaRPr lang="en-US" b="1" dirty="0">
              <a:solidFill>
                <a:prstClr val="black"/>
              </a:solidFill>
            </a:endParaRPr>
          </a:p>
        </p:txBody>
      </p:sp>
    </p:spTree>
    <p:extLst>
      <p:ext uri="{BB962C8B-B14F-4D97-AF65-F5344CB8AC3E}">
        <p14:creationId xmlns:p14="http://schemas.microsoft.com/office/powerpoint/2010/main" val="384812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12291</TotalTime>
  <Words>2844</Words>
  <Application>Microsoft Office PowerPoint</Application>
  <PresentationFormat>On-screen Show (4:3)</PresentationFormat>
  <Paragraphs>396</Paragraphs>
  <Slides>64</Slides>
  <Notes>1</Notes>
  <HiddenSlides>0</HiddenSlides>
  <MMClips>0</MMClips>
  <ScaleCrop>false</ScaleCrop>
  <HeadingPairs>
    <vt:vector size="4" baseType="variant">
      <vt:variant>
        <vt:lpstr>Theme</vt:lpstr>
      </vt:variant>
      <vt:variant>
        <vt:i4>24</vt:i4>
      </vt:variant>
      <vt:variant>
        <vt:lpstr>Slide Titles</vt:lpstr>
      </vt:variant>
      <vt:variant>
        <vt:i4>64</vt:i4>
      </vt:variant>
    </vt:vector>
  </HeadingPairs>
  <TitlesOfParts>
    <vt:vector size="88" baseType="lpstr">
      <vt:lpstr>Office Theme</vt:lpstr>
      <vt:lpstr>2_Office Theme</vt:lpstr>
      <vt:lpstr>8_Office Theme</vt:lpstr>
      <vt:lpstr>9_Office Theme</vt:lpstr>
      <vt:lpstr>11_Office Theme</vt:lpstr>
      <vt:lpstr>1_Office Theme</vt:lpstr>
      <vt:lpstr>10_Office Theme</vt:lpstr>
      <vt:lpstr>13_Office Theme</vt:lpstr>
      <vt:lpstr>16_Office Theme</vt:lpstr>
      <vt:lpstr>18_Office Theme</vt:lpstr>
      <vt:lpstr>19_Office Theme</vt:lpstr>
      <vt:lpstr>21_Office Theme</vt:lpstr>
      <vt:lpstr>22_Office Theme</vt:lpstr>
      <vt:lpstr>23_Office Theme</vt:lpstr>
      <vt:lpstr>24_Office Theme</vt:lpstr>
      <vt:lpstr>12_Office Theme</vt:lpstr>
      <vt:lpstr>14_Office Theme</vt:lpstr>
      <vt:lpstr>15_Office Theme</vt:lpstr>
      <vt:lpstr>17_Office Theme</vt:lpstr>
      <vt:lpstr>20_Office Theme</vt:lpstr>
      <vt:lpstr>25_Office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Wisc-Madison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 Olin Wright</dc:creator>
  <cp:lastModifiedBy>Erik Olin Wright</cp:lastModifiedBy>
  <cp:revision>377</cp:revision>
  <cp:lastPrinted>2013-02-26T22:34:21Z</cp:lastPrinted>
  <dcterms:created xsi:type="dcterms:W3CDTF">2010-04-18T15:17:40Z</dcterms:created>
  <dcterms:modified xsi:type="dcterms:W3CDTF">2014-04-15T20:57:20Z</dcterms:modified>
</cp:coreProperties>
</file>