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0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56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EF827-B627-42B6-B3D7-D0A97CBEEE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6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9476E-49A1-4235-BB48-2CFB0E1CA8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4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42645-0564-412B-8939-5596A9EE00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624BC1-7675-4052-80B1-591827B546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505FC-F249-4606-B18F-F6A7A1F534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4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1B32D-8E14-4DEE-A753-55E19A0AEF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6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E1491-82F8-47B3-8CE1-5F320C27F2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D0B56-FC59-4470-A07F-8F1320B75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0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3D897-FD6B-4AD6-AD83-0CF091A70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4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24722-2A5F-4B81-AD6F-B514D1F167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0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14DD0-4816-4313-9D4C-C980D29B51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2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5D6D8-A7F8-44AE-B1EA-F769E21B5C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5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21DEDA-5CFD-4569-AE0D-1C615963A2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19200" y="1981200"/>
            <a:ext cx="7086600" cy="181292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i="1">
                <a:latin typeface="Times New Roman" pitchFamily="18" charset="0"/>
              </a:rPr>
              <a:t>The Story of </a:t>
            </a:r>
          </a:p>
          <a:p>
            <a:pPr algn="ctr"/>
            <a:r>
              <a:rPr lang="en-US" sz="5400" i="1">
                <a:latin typeface="Times New Roman" pitchFamily="18" charset="0"/>
              </a:rPr>
              <a:t>L’ll Abner &amp; the Shmoo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hmoo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63741" r="5139" b="10611"/>
          <a:stretch>
            <a:fillRect/>
          </a:stretch>
        </p:blipFill>
        <p:spPr bwMode="auto">
          <a:xfrm>
            <a:off x="0" y="685800"/>
            <a:ext cx="8839200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hmoo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5255" r="6976" b="6732"/>
          <a:stretch>
            <a:fillRect/>
          </a:stretch>
        </p:blipFill>
        <p:spPr bwMode="auto">
          <a:xfrm>
            <a:off x="0" y="304800"/>
            <a:ext cx="9144000" cy="528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04" name="Group 96"/>
          <p:cNvGraphicFramePr>
            <a:graphicFrameLocks noGrp="1"/>
          </p:cNvGraphicFramePr>
          <p:nvPr>
            <p:ph/>
          </p:nvPr>
        </p:nvGraphicFramePr>
        <p:xfrm>
          <a:off x="152400" y="274638"/>
          <a:ext cx="8763000" cy="6420678"/>
        </p:xfrm>
        <a:graphic>
          <a:graphicData uri="http://schemas.openxmlformats.org/drawingml/2006/table">
            <a:tbl>
              <a:tblPr/>
              <a:tblGrid>
                <a:gridCol w="4381500"/>
                <a:gridCol w="4381500"/>
              </a:tblGrid>
              <a:tr h="9763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Rank ordering of Preferences of Different Classes for the Fate of the Shmoos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Capitalist Class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(the rich)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Working Class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(the poor)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 Only capitalists get shmoos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 Everyone gets a shmoo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 Destroy the shmoos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 Only workers get shmoos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 Everyone gets a shmoo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 Only capitalists get shmoos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Only workers get shmoos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Destroy the shmoos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28600" y="1143000"/>
            <a:ext cx="861060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AutoNum type="alphaLcParenBoth"/>
            </a:pPr>
            <a:r>
              <a:rPr lang="en-US" b="1"/>
              <a:t>Inverse Interdependent Welfare Principle</a:t>
            </a:r>
          </a:p>
          <a:p>
            <a:endParaRPr lang="en-US" b="1"/>
          </a:p>
          <a:p>
            <a:r>
              <a:rPr lang="en-US" b="1" i="1"/>
              <a:t>	The material welfare of the advantaged group of people causally depends upon the material deprivations of the disadvantaged.</a:t>
            </a:r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28600" y="2438400"/>
            <a:ext cx="8610600" cy="14938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b="1"/>
              <a:t>(b) The Exclusion Principle</a:t>
            </a:r>
          </a:p>
          <a:p>
            <a:endParaRPr lang="en-US" b="1" i="1"/>
          </a:p>
          <a:p>
            <a:r>
              <a:rPr lang="en-US" b="1" i="1"/>
              <a:t>      The causal relation in (a) involves the exclusion of the disadvantaged group from access to certain important productive resources controlled by the advantaged group.</a:t>
            </a:r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28600" y="4114800"/>
            <a:ext cx="8610600" cy="14938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b="1" i="1"/>
              <a:t>(c) </a:t>
            </a:r>
            <a:r>
              <a:rPr lang="en-US" b="1"/>
              <a:t>The Labor Appropriation Principle</a:t>
            </a:r>
          </a:p>
          <a:p>
            <a:endParaRPr lang="en-US" b="1" i="1"/>
          </a:p>
          <a:p>
            <a:r>
              <a:rPr lang="en-US" b="1" i="1"/>
              <a:t>      The causal mechanism which translates (b) exclusion into (a) differential welfare involves the appropriation of the fruits of labor of the disadvantaged group by those who control these productive resources.</a:t>
            </a:r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667000" y="5943600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Non-exploitative Oppression = (a) + (b)</a:t>
            </a:r>
          </a:p>
          <a:p>
            <a:r>
              <a:rPr lang="en-US" b="1"/>
              <a:t>Exploitation = (a) + (b) + (c) 	</a:t>
            </a:r>
            <a:endParaRPr lang="en-US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09600" y="2286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Three Criteria for Defining “Exploitation”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hmoo-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746" r="2151" b="57094"/>
          <a:stretch>
            <a:fillRect/>
          </a:stretch>
        </p:blipFill>
        <p:spPr>
          <a:xfrm>
            <a:off x="228600" y="609600"/>
            <a:ext cx="8686800" cy="5172075"/>
          </a:xfr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hmoo-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57800"/>
          <a:stretch>
            <a:fillRect/>
          </a:stretch>
        </p:blipFill>
        <p:spPr>
          <a:xfrm>
            <a:off x="228600" y="457200"/>
            <a:ext cx="8686800" cy="5005388"/>
          </a:xfr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0" y="381000"/>
            <a:ext cx="8915400" cy="5867400"/>
            <a:chOff x="768" y="768"/>
            <a:chExt cx="3936" cy="2400"/>
          </a:xfrm>
        </p:grpSpPr>
        <p:pic>
          <p:nvPicPr>
            <p:cNvPr id="4101" name="Picture 5" descr="Shmoo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34" b="54059"/>
            <a:stretch>
              <a:fillRect/>
            </a:stretch>
          </p:blipFill>
          <p:spPr bwMode="auto">
            <a:xfrm>
              <a:off x="768" y="768"/>
              <a:ext cx="3936" cy="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4704" y="768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Shmo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57350"/>
          <a:stretch>
            <a:fillRect/>
          </a:stretch>
        </p:blipFill>
        <p:spPr bwMode="auto">
          <a:xfrm>
            <a:off x="304800" y="652463"/>
            <a:ext cx="8534400" cy="498316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Shmoo-3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35675" r="26247" b="35675"/>
          <a:stretch>
            <a:fillRect/>
          </a:stretch>
        </p:blipFill>
        <p:spPr>
          <a:xfrm>
            <a:off x="0" y="304800"/>
            <a:ext cx="9144000" cy="5661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hmoo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64041" r="26712" b="7878"/>
          <a:stretch>
            <a:fillRect/>
          </a:stretch>
        </p:blipFill>
        <p:spPr bwMode="auto">
          <a:xfrm>
            <a:off x="0" y="168275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hmoo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7" t="8778" r="3737" b="64656"/>
          <a:stretch>
            <a:fillRect/>
          </a:stretch>
        </p:blipFill>
        <p:spPr bwMode="auto">
          <a:xfrm>
            <a:off x="0" y="609600"/>
            <a:ext cx="9144000" cy="50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hmoo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35344" r="5139" b="37175"/>
          <a:stretch>
            <a:fillRect/>
          </a:stretch>
        </p:blipFill>
        <p:spPr bwMode="auto">
          <a:xfrm>
            <a:off x="0" y="288925"/>
            <a:ext cx="9144000" cy="54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190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MS Mincho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 of Wisc-Madison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 Olin Wright</dc:creator>
  <cp:lastModifiedBy>Erik Olin Wright</cp:lastModifiedBy>
  <cp:revision>7</cp:revision>
  <dcterms:created xsi:type="dcterms:W3CDTF">2004-11-16T17:49:32Z</dcterms:created>
  <dcterms:modified xsi:type="dcterms:W3CDTF">2012-11-29T21:36:57Z</dcterms:modified>
</cp:coreProperties>
</file>