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708" r:id="rId4"/>
    <p:sldMasterId id="2147483720" r:id="rId5"/>
    <p:sldMasterId id="2147483732" r:id="rId6"/>
    <p:sldMasterId id="2147483744" r:id="rId7"/>
    <p:sldMasterId id="2147483756" r:id="rId8"/>
    <p:sldMasterId id="2147483768" r:id="rId9"/>
    <p:sldMasterId id="2147483780" r:id="rId10"/>
  </p:sldMasterIdLst>
  <p:notesMasterIdLst>
    <p:notesMasterId r:id="rId56"/>
  </p:notesMasterIdLst>
  <p:sldIdLst>
    <p:sldId id="301" r:id="rId11"/>
    <p:sldId id="378" r:id="rId12"/>
    <p:sldId id="373" r:id="rId13"/>
    <p:sldId id="374" r:id="rId14"/>
    <p:sldId id="297" r:id="rId15"/>
    <p:sldId id="320" r:id="rId16"/>
    <p:sldId id="377" r:id="rId17"/>
    <p:sldId id="376" r:id="rId18"/>
    <p:sldId id="353" r:id="rId19"/>
    <p:sldId id="375" r:id="rId20"/>
    <p:sldId id="325" r:id="rId21"/>
    <p:sldId id="355" r:id="rId22"/>
    <p:sldId id="356" r:id="rId23"/>
    <p:sldId id="357" r:id="rId24"/>
    <p:sldId id="369" r:id="rId25"/>
    <p:sldId id="372" r:id="rId26"/>
    <p:sldId id="371" r:id="rId27"/>
    <p:sldId id="300" r:id="rId28"/>
    <p:sldId id="326" r:id="rId29"/>
    <p:sldId id="327" r:id="rId30"/>
    <p:sldId id="359" r:id="rId31"/>
    <p:sldId id="360" r:id="rId32"/>
    <p:sldId id="361" r:id="rId33"/>
    <p:sldId id="362" r:id="rId34"/>
    <p:sldId id="331" r:id="rId35"/>
    <p:sldId id="332" r:id="rId36"/>
    <p:sldId id="333" r:id="rId37"/>
    <p:sldId id="334" r:id="rId38"/>
    <p:sldId id="335" r:id="rId39"/>
    <p:sldId id="336" r:id="rId40"/>
    <p:sldId id="337" r:id="rId41"/>
    <p:sldId id="339" r:id="rId42"/>
    <p:sldId id="340" r:id="rId43"/>
    <p:sldId id="341" r:id="rId44"/>
    <p:sldId id="342" r:id="rId45"/>
    <p:sldId id="343" r:id="rId46"/>
    <p:sldId id="344" r:id="rId47"/>
    <p:sldId id="346" r:id="rId48"/>
    <p:sldId id="347" r:id="rId49"/>
    <p:sldId id="348" r:id="rId50"/>
    <p:sldId id="349" r:id="rId51"/>
    <p:sldId id="350" r:id="rId52"/>
    <p:sldId id="365" r:id="rId53"/>
    <p:sldId id="366" r:id="rId54"/>
    <p:sldId id="315"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6E73"/>
    <a:srgbClr val="425222"/>
    <a:srgbClr val="E49A06"/>
    <a:srgbClr val="B84542"/>
    <a:srgbClr val="6C2826"/>
    <a:srgbClr val="676787"/>
    <a:srgbClr val="FFFF66"/>
    <a:srgbClr val="FFFF99"/>
    <a:srgbClr val="A66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102" autoAdjust="0"/>
    <p:restoredTop sz="94660" autoAdjust="0"/>
  </p:normalViewPr>
  <p:slideViewPr>
    <p:cSldViewPr>
      <p:cViewPr varScale="1">
        <p:scale>
          <a:sx n="115" d="100"/>
          <a:sy n="115"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slide" Target="slides/slide45.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54" Type="http://schemas.openxmlformats.org/officeDocument/2006/relationships/slide" Target="slides/slide4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slide" Target="slides/slide43.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slide" Target="slides/slide42.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41.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C8A1DC2-070F-498C-B199-62C9597585F2}" type="datetimeFigureOut">
              <a:rPr lang="en-US"/>
              <a:pPr>
                <a:defRPr/>
              </a:pPr>
              <a:t>11/29/2012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C200C17-9A1D-4E14-8E4A-29DCBA50F542}" type="slidenum">
              <a:rPr lang="en-US"/>
              <a:pPr>
                <a:defRPr/>
              </a:pPr>
              <a:t>‹#›</a:t>
            </a:fld>
            <a:endParaRPr lang="en-US"/>
          </a:p>
        </p:txBody>
      </p:sp>
    </p:spTree>
    <p:extLst>
      <p:ext uri="{BB962C8B-B14F-4D97-AF65-F5344CB8AC3E}">
        <p14:creationId xmlns:p14="http://schemas.microsoft.com/office/powerpoint/2010/main" val="1653185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16</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471FBB6-E328-439C-9E9D-403D0C9B0850}" type="slidenum">
              <a:rPr lang="en-US" smtClean="0">
                <a:solidFill>
                  <a:prstClr val="black"/>
                </a:solidFill>
              </a:rPr>
              <a:pPr/>
              <a:t>28</a:t>
            </a:fld>
            <a:endParaRPr lang="en-US" smtClean="0">
              <a:solidFill>
                <a:prstClr val="black"/>
              </a:solidFill>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6A283B3-0CFF-470E-920B-44F578B96DAD}" type="slidenum">
              <a:rPr lang="en-US" smtClean="0">
                <a:solidFill>
                  <a:prstClr val="black"/>
                </a:solidFill>
              </a:rPr>
              <a:pPr/>
              <a:t>29</a:t>
            </a:fld>
            <a:endParaRPr lang="en-US" smtClean="0">
              <a:solidFill>
                <a:prstClr val="black"/>
              </a:solidFill>
            </a:endParaRPr>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F2B5C2E-FC9D-4A4E-993C-788AE1F9DE8A}" type="slidenum">
              <a:rPr lang="en-US" smtClean="0">
                <a:solidFill>
                  <a:prstClr val="black"/>
                </a:solidFill>
              </a:rPr>
              <a:pPr/>
              <a:t>30</a:t>
            </a:fld>
            <a:endParaRPr lang="en-US" smtClean="0">
              <a:solidFill>
                <a:prstClr val="black"/>
              </a:solidFill>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E2E24DB-A186-4A12-BC93-F4621AE94F0A}" type="slidenum">
              <a:rPr lang="en-US" smtClean="0">
                <a:solidFill>
                  <a:prstClr val="black"/>
                </a:solidFill>
              </a:rPr>
              <a:pPr/>
              <a:t>31</a:t>
            </a:fld>
            <a:endParaRPr lang="en-US" smtClean="0">
              <a:solidFill>
                <a:prstClr val="black"/>
              </a:solidFill>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F04F9A2-F502-494A-B4EF-2A7F499660FF}" type="slidenum">
              <a:rPr lang="en-US" smtClean="0">
                <a:solidFill>
                  <a:prstClr val="black"/>
                </a:solidFill>
              </a:rPr>
              <a:pPr/>
              <a:t>32</a:t>
            </a:fld>
            <a:endParaRPr lang="en-US" smtClean="0">
              <a:solidFill>
                <a:prstClr val="black"/>
              </a:solidFill>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512A551-3E22-4022-A5BE-78AFEB240412}" type="slidenum">
              <a:rPr lang="en-US" smtClean="0">
                <a:solidFill>
                  <a:prstClr val="black"/>
                </a:solidFill>
              </a:rPr>
              <a:pPr/>
              <a:t>33</a:t>
            </a:fld>
            <a:endParaRPr lang="en-US" smtClean="0">
              <a:solidFill>
                <a:prstClr val="black"/>
              </a:solidFill>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0032DF5-9284-4479-9FF0-09540682C3C3}" type="slidenum">
              <a:rPr lang="en-US" smtClean="0">
                <a:solidFill>
                  <a:prstClr val="black"/>
                </a:solidFill>
              </a:rPr>
              <a:pPr/>
              <a:t>34</a:t>
            </a:fld>
            <a:endParaRPr lang="en-US" smtClean="0">
              <a:solidFill>
                <a:prstClr val="black"/>
              </a:solidFill>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DBF6EA4-578B-4267-9E31-BABEAFD6123B}" type="slidenum">
              <a:rPr lang="en-US" smtClean="0">
                <a:solidFill>
                  <a:prstClr val="black"/>
                </a:solidFill>
              </a:rPr>
              <a:pPr/>
              <a:t>35</a:t>
            </a:fld>
            <a:endParaRPr lang="en-US" smtClean="0">
              <a:solidFill>
                <a:prstClr val="black"/>
              </a:solidFill>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FAAC265-8DB5-4904-B633-DB1DF06913CC}" type="slidenum">
              <a:rPr lang="en-US" smtClean="0">
                <a:solidFill>
                  <a:prstClr val="black"/>
                </a:solidFill>
              </a:rPr>
              <a:pPr/>
              <a:t>36</a:t>
            </a:fld>
            <a:endParaRPr lang="en-US" smtClean="0">
              <a:solidFill>
                <a:prstClr val="black"/>
              </a:solidFill>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B905626-2258-4B30-BDFD-B6105FDF1A53}" type="slidenum">
              <a:rPr lang="en-US" smtClean="0">
                <a:solidFill>
                  <a:prstClr val="black"/>
                </a:solidFill>
              </a:rPr>
              <a:pPr/>
              <a:t>37</a:t>
            </a:fld>
            <a:endParaRPr lang="en-US" smtClean="0">
              <a:solidFill>
                <a:prstClr val="black"/>
              </a:solidFill>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B84DF16-0FF4-46BE-9BE7-587E113C248B}" type="slidenum">
              <a:rPr lang="en-US" smtClean="0">
                <a:solidFill>
                  <a:prstClr val="black"/>
                </a:solidFill>
              </a:rPr>
              <a:pPr/>
              <a:t>20</a:t>
            </a:fld>
            <a:endParaRPr lang="en-US" smtClean="0">
              <a:solidFill>
                <a:prstClr val="black"/>
              </a:solidFill>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74B8B5E7-A2E7-4682-AFDE-B4D6C107251D}" type="slidenum">
              <a:rPr lang="en-US" smtClean="0">
                <a:solidFill>
                  <a:prstClr val="black"/>
                </a:solidFill>
              </a:rPr>
              <a:pPr/>
              <a:t>38</a:t>
            </a:fld>
            <a:endParaRPr lang="en-US" smtClean="0">
              <a:solidFill>
                <a:prstClr val="black"/>
              </a:solidFill>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FA5F18D-5E52-41F9-A9B6-EA47CAEC1B6D}" type="slidenum">
              <a:rPr lang="en-US" smtClean="0">
                <a:solidFill>
                  <a:prstClr val="black"/>
                </a:solidFill>
              </a:rPr>
              <a:pPr/>
              <a:t>39</a:t>
            </a:fld>
            <a:endParaRPr lang="en-US" smtClean="0">
              <a:solidFill>
                <a:prstClr val="black"/>
              </a:solidFill>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185D577-18B1-4E18-9392-C0C8538923D6}" type="slidenum">
              <a:rPr lang="en-US" smtClean="0">
                <a:solidFill>
                  <a:prstClr val="black"/>
                </a:solidFill>
              </a:rPr>
              <a:pPr/>
              <a:t>40</a:t>
            </a:fld>
            <a:endParaRPr lang="en-US" smtClean="0">
              <a:solidFill>
                <a:prstClr val="black"/>
              </a:solidFill>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4C5AB262-77CC-4718-AA77-616400F6B521}" type="slidenum">
              <a:rPr lang="en-US" smtClean="0">
                <a:solidFill>
                  <a:prstClr val="black"/>
                </a:solidFill>
              </a:rPr>
              <a:pPr/>
              <a:t>41</a:t>
            </a:fld>
            <a:endParaRPr lang="en-US" smtClean="0">
              <a:solidFill>
                <a:prstClr val="black"/>
              </a:solidFill>
            </a:endParaRPr>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42</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43</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21</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22</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23</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24</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846A8D1-194E-4828-933B-4D9604FF2144}" type="slidenum">
              <a:rPr lang="en-US" smtClean="0">
                <a:solidFill>
                  <a:prstClr val="black"/>
                </a:solidFill>
              </a:rPr>
              <a:pPr/>
              <a:t>25</a:t>
            </a:fld>
            <a:endParaRPr lang="en-US" smtClean="0">
              <a:solidFill>
                <a:prstClr val="black"/>
              </a:solidFill>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4DE7A82-89B0-4D1F-90CC-37680FED825A}" type="slidenum">
              <a:rPr lang="en-US" smtClean="0">
                <a:solidFill>
                  <a:prstClr val="black"/>
                </a:solidFill>
              </a:rPr>
              <a:pPr/>
              <a:t>26</a:t>
            </a:fld>
            <a:endParaRPr lang="en-US" smtClean="0">
              <a:solidFill>
                <a:prstClr val="black"/>
              </a:solidFill>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2A0A3AA-A0B4-4445-B2BC-874C42DF5317}" type="slidenum">
              <a:rPr lang="en-US" smtClean="0">
                <a:solidFill>
                  <a:prstClr val="black"/>
                </a:solidFill>
              </a:rPr>
              <a:pPr/>
              <a:t>27</a:t>
            </a:fld>
            <a:endParaRPr lang="en-US" smtClean="0">
              <a:solidFill>
                <a:prstClr val="black"/>
              </a:solidFill>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949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36767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64464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5344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4350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35621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55501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754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58833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1938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5457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76B26DC-5914-410C-8A99-E9CF0F6B0B9B}"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04134D8-5DAB-4B76-BDC6-D11C0D11FC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25762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FD7C46-8E3D-4231-8182-25DCE4DF4F7E}"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5BEFFA3-1D24-4AA3-B694-160246FEF78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44598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440A26-7567-453B-846B-8B5CBEDC61E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E577DB9-C557-416A-BB7A-5E95381C8EC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788095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0F3C500-B649-4069-8836-B5F3D099478E}"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C3631E-EC5C-4F82-8716-F996992ABD5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169437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D0F11CC-6CAC-4872-B434-21AAA85D091A}"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D94EC95-A7D5-49AB-B6E5-DA0BF888C5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9386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827776-872C-4539-9AE1-3A90F9710B7B}"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9E3035-11BC-4A61-B5B8-396C55F4C3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2452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AC93CF-B871-4E57-A94A-23D4F02CF7EC}"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694FFEA-6828-4C32-B443-7719B0AC3AF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504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9FDF488-D5A5-4CDD-AEB3-052BDC644B4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2C726B-0237-49F0-9A2D-4CF7239373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13424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2FFAAC-7CD3-45DB-80D7-6BBDCF798F11}"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A2BC2AB-096A-4F53-A6E6-B446E096A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9841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6B9EAD-7918-4A14-AD7E-5FF3CB3F8C4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3163C2-5848-4C52-A527-3037C75D185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1252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AE0057-A063-46A3-A845-4D88415A35D8}"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DC7BF5-8477-46CA-BE16-20F781776D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9087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9935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26161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29109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724221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1352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8038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1483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59576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40896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050455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697285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295124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880465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11343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47424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5280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pPr>
                <a:defRPr/>
              </a:pPr>
              <a:t>11/29/2012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510666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579653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98916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007754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5609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0454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13392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8981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903484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8857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pPr>
                <a:defRPr/>
              </a:pPr>
              <a:t>11/29/2012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1650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844642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30219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86233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366848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113140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69346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334843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0544356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6039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pPr>
                <a:defRPr/>
              </a:pPr>
              <a:t>11/29/2012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26598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894595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40786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737212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898986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18013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4335850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0893328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pPr>
                <a:defRPr/>
              </a:pPr>
              <a:t>11/29/2012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6035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5B78CB4-B83B-4923-89F7-293D25C553FA}"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E1F2C7D-AE6B-434B-808B-0C1116D32F9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23057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80189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2159179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767337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9248654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304800" y="457200"/>
            <a:ext cx="8534400" cy="5715000"/>
          </a:xfrm>
          <a:prstGeom prst="rect">
            <a:avLst/>
          </a:prstGeom>
          <a:solidFill>
            <a:schemeClr val="accent2">
              <a:lumMod val="50000"/>
            </a:schemeClr>
          </a:solidFill>
          <a:ln w="38100">
            <a:solidFill>
              <a:schemeClr val="tx1"/>
            </a:solidFill>
            <a:miter lim="800000"/>
            <a:headEnd/>
            <a:tailEnd/>
          </a:ln>
          <a:scene3d>
            <a:camera prst="orthographicFront"/>
            <a:lightRig rig="threePt" dir="t"/>
          </a:scene3d>
          <a:sp3d extrusionH="127000">
            <a:bevelT w="330200" h="330200"/>
            <a:bevelB w="330200" h="330200"/>
            <a:extrusionClr>
              <a:srgbClr val="FFFF00"/>
            </a:extrusionClr>
          </a:sp3d>
        </p:spPr>
        <p:txBody>
          <a:bodyPr lIns="457200" tIns="548640" rIns="457200" bIns="548640" anchor="ctr">
            <a:normAutofit/>
          </a:bodyPr>
          <a:lstStyle/>
          <a:p>
            <a:pPr algn="ctr" fontAlgn="auto">
              <a:spcAft>
                <a:spcPts val="0"/>
              </a:spcAft>
              <a:defRPr/>
            </a:pPr>
            <a:r>
              <a:rPr lang="en-US" sz="6000" b="1" cap="small" dirty="0" smtClean="0">
                <a:solidFill>
                  <a:schemeClr val="bg1"/>
                </a:solidFill>
                <a:effectLst>
                  <a:outerShdw blurRad="38100" dist="38100" dir="2700000" algn="tl">
                    <a:srgbClr val="000000">
                      <a:alpha val="43137"/>
                    </a:srgbClr>
                  </a:outerShdw>
                </a:effectLst>
                <a:latin typeface="+mn-lt"/>
                <a:ea typeface="+mj-ea"/>
                <a:cs typeface="+mj-cs"/>
              </a:rPr>
              <a:t>Transforming Capitalism Through Real Utopias</a:t>
            </a:r>
            <a:r>
              <a:rPr lang="en-US" sz="4400" b="1" dirty="0">
                <a:solidFill>
                  <a:schemeClr val="bg1"/>
                </a:solidFill>
                <a:effectLst>
                  <a:outerShdw blurRad="38100" dist="38100" dir="2700000" algn="tl">
                    <a:srgbClr val="000000">
                      <a:alpha val="43137"/>
                    </a:srgbClr>
                  </a:outerShdw>
                </a:effectLst>
                <a:latin typeface="+mj-lt"/>
                <a:ea typeface="+mj-ea"/>
                <a:cs typeface="+mj-cs"/>
              </a:rPr>
              <a:t/>
            </a:r>
            <a:br>
              <a:rPr lang="en-US" sz="4400" b="1" dirty="0">
                <a:solidFill>
                  <a:schemeClr val="bg1"/>
                </a:solidFill>
                <a:effectLst>
                  <a:outerShdw blurRad="38100" dist="38100" dir="2700000" algn="tl">
                    <a:srgbClr val="000000">
                      <a:alpha val="43137"/>
                    </a:srgbClr>
                  </a:outerShdw>
                </a:effectLst>
                <a:latin typeface="+mj-lt"/>
                <a:ea typeface="+mj-ea"/>
                <a:cs typeface="+mj-cs"/>
              </a:rPr>
            </a:br>
            <a:r>
              <a:rPr lang="en-US" sz="4400" b="1" dirty="0">
                <a:solidFill>
                  <a:schemeClr val="bg1"/>
                </a:solidFill>
                <a:effectLst>
                  <a:outerShdw blurRad="38100" dist="38100" dir="2700000" algn="tl">
                    <a:srgbClr val="000000">
                      <a:alpha val="43137"/>
                    </a:srgbClr>
                  </a:outerShdw>
                </a:effectLst>
                <a:latin typeface="+mj-lt"/>
                <a:ea typeface="+mj-ea"/>
                <a:cs typeface="+mj-cs"/>
              </a:rPr>
              <a:t/>
            </a:r>
            <a:br>
              <a:rPr lang="en-US" sz="4400" b="1" dirty="0">
                <a:solidFill>
                  <a:schemeClr val="bg1"/>
                </a:solidFill>
                <a:effectLst>
                  <a:outerShdw blurRad="38100" dist="38100" dir="2700000" algn="tl">
                    <a:srgbClr val="000000">
                      <a:alpha val="43137"/>
                    </a:srgbClr>
                  </a:outerShdw>
                </a:effectLst>
                <a:latin typeface="+mj-lt"/>
                <a:ea typeface="+mj-ea"/>
                <a:cs typeface="+mj-cs"/>
              </a:rPr>
            </a:br>
            <a:endParaRPr lang="en-US" sz="4400" dirty="0">
              <a:solidFill>
                <a:schemeClr val="bg1"/>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smtClean="0">
                <a:solidFill>
                  <a:prstClr val="white"/>
                </a:solidFill>
                <a:effectLst>
                  <a:outerShdw blurRad="38100" dist="38100" dir="2700000" algn="tl">
                    <a:srgbClr val="000000">
                      <a:alpha val="43137"/>
                    </a:srgbClr>
                  </a:outerShdw>
                </a:effectLst>
                <a:latin typeface="Calibri"/>
              </a:rPr>
              <a:t>In a socially just society all persons would have broadly equal access to the material and social means necessary to live a flourishing life</a:t>
            </a:r>
            <a:r>
              <a:rPr lang="en-US" sz="2400" dirty="0" smtClean="0">
                <a:solidFill>
                  <a:prstClr val="white"/>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In </a:t>
            </a:r>
            <a:r>
              <a:rPr lang="en-US" sz="2400" i="1" dirty="0">
                <a:solidFill>
                  <a:prstClr val="white"/>
                </a:solidFill>
                <a:effectLst>
                  <a:outerShdw blurRad="38100" dist="38100" dir="2700000" algn="tl">
                    <a:srgbClr val="000000">
                      <a:alpha val="43137"/>
                    </a:srgbClr>
                  </a:outerShdw>
                </a:effectLst>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prstClr val="white"/>
                </a:solidFill>
                <a:effectLst>
                  <a:outerShdw blurRad="38100" dist="38100" dir="2700000" algn="tl">
                    <a:srgbClr val="000000">
                      <a:alpha val="43137"/>
                    </a:srgbClr>
                  </a:outerShdw>
                </a:effectLst>
                <a:latin typeface="Arial" pitchFamily="34" charset="0"/>
                <a:cs typeface="Arial" pitchFamily="34" charset="0"/>
              </a:rPr>
              <a:t>Sustainability: </a:t>
            </a:r>
            <a:r>
              <a:rPr lang="en-US" sz="2400" i="1" dirty="0">
                <a:solidFill>
                  <a:prstClr val="white"/>
                </a:solidFill>
                <a:effectLst>
                  <a:outerShdw blurRad="38100" dist="38100" dir="2700000" algn="tl">
                    <a:srgbClr val="000000">
                      <a:alpha val="43137"/>
                    </a:srgbClr>
                  </a:outerShdw>
                </a:effectLst>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schemeClr val="accent5">
                    <a:lumMod val="50000"/>
                  </a:schemeClr>
                </a:solidFill>
              </a:rPr>
              <a:t>Equality: </a:t>
            </a:r>
            <a:r>
              <a:rPr lang="en-US" sz="2400" i="1" dirty="0">
                <a:solidFill>
                  <a:schemeClr val="accent5">
                    <a:lumMod val="50000"/>
                  </a:schemeClr>
                </a:solidFill>
                <a:latin typeface="+mn-lt"/>
                <a:ea typeface="Times New Roman"/>
              </a:rPr>
              <a:t>Capitalism inherently generates </a:t>
            </a:r>
            <a:r>
              <a:rPr lang="en-US" sz="2400" i="1" dirty="0" smtClean="0">
                <a:solidFill>
                  <a:schemeClr val="accent5">
                    <a:lumMod val="50000"/>
                  </a:schemeClr>
                </a:solidFill>
                <a:latin typeface="+mn-lt"/>
                <a:ea typeface="Times New Roman"/>
              </a:rPr>
              <a:t>levels </a:t>
            </a:r>
            <a:r>
              <a:rPr lang="en-US" sz="2400" i="1" dirty="0">
                <a:solidFill>
                  <a:schemeClr val="accent5">
                    <a:lumMod val="50000"/>
                  </a:schemeClr>
                </a:solidFill>
                <a:latin typeface="+mn-lt"/>
                <a:ea typeface="Times New Roman"/>
              </a:rPr>
              <a:t>of inequality </a:t>
            </a:r>
            <a:r>
              <a:rPr lang="en-US" sz="2400" i="1" dirty="0" smtClean="0">
                <a:solidFill>
                  <a:schemeClr val="accent5">
                    <a:lumMod val="50000"/>
                  </a:schemeClr>
                </a:solidFill>
                <a:latin typeface="+mn-lt"/>
                <a:ea typeface="Times New Roman"/>
              </a:rPr>
              <a:t>in income and wealth that </a:t>
            </a:r>
            <a:r>
              <a:rPr lang="en-US" sz="2400" i="1" dirty="0">
                <a:solidFill>
                  <a:schemeClr val="accent5">
                    <a:lumMod val="50000"/>
                  </a:schemeClr>
                </a:solidFill>
                <a:latin typeface="+mn-lt"/>
                <a:ea typeface="Times New Roman"/>
              </a:rPr>
              <a:t>systematically violate social justice. </a:t>
            </a:r>
            <a:endParaRPr lang="en-US" sz="2400" i="1" dirty="0" smtClean="0">
              <a:solidFill>
                <a:schemeClr val="accent5">
                  <a:lumMod val="50000"/>
                </a:schemeClr>
              </a:solidFill>
              <a:latin typeface="+mn-lt"/>
            </a:endParaRP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Capitalism generates severe deficits in realizing democratic values by excluding crucial decisions from public deliberation, allowing private wealth to affect access to political power, and allowing workplace dictatorships.</a:t>
            </a:r>
            <a:endParaRPr lang="en-US" sz="2400" i="1" dirty="0">
              <a:solidFill>
                <a:schemeClr val="accent5">
                  <a:lumMod val="50000"/>
                </a:schemeClr>
              </a:solidFill>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3318217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Capitalism generates severe deficits in realizing democratic values by excluding crucial decisions from public deliberation, allowing private wealth to affect access to political power, and allowing workplace dictatorships.</a:t>
            </a:r>
            <a:endParaRPr lang="en-US" sz="2400" i="1" dirty="0">
              <a:solidFill>
                <a:schemeClr val="accent5">
                  <a:lumMod val="50000"/>
                </a:schemeClr>
              </a:solidFill>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Capitalism generates severe deficits in realizing democratic values by excluding crucial decisions from public deliberation, by allowing private wealth to affect access to political power, and by allowing workplace dictatorships.</a:t>
            </a:r>
            <a:endParaRPr lang="en-US" sz="2400" i="1" dirty="0">
              <a:solidFill>
                <a:prstClr val="white"/>
              </a:solidFill>
              <a:effectLst>
                <a:outerShdw blurRad="38100" dist="38100" dir="2700000" algn="tl">
                  <a:srgbClr val="000000">
                    <a:alpha val="43137"/>
                  </a:srgbClr>
                </a:outerShdw>
              </a:effectLst>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Capitalism generates severe deficits in realizing democratic values by excluding crucial decisions from public deliberation, by allowing private wealth to affect access to political power, and by allowing workplace dictatorships.</a:t>
            </a:r>
            <a:endParaRPr lang="en-US" sz="2400" i="1" dirty="0">
              <a:solidFill>
                <a:prstClr val="white"/>
              </a:solidFill>
              <a:effectLst>
                <a:outerShdw blurRad="38100" dist="38100" dir="2700000" algn="tl">
                  <a:srgbClr val="000000">
                    <a:alpha val="43137"/>
                  </a:srgbClr>
                </a:outerShdw>
              </a:effectLst>
              <a:latin typeface="Calibri"/>
            </a:endParaRPr>
          </a:p>
          <a:p>
            <a:pPr marL="457200" indent="-457200">
              <a:tabLst>
                <a:tab pos="685800" algn="l"/>
              </a:tabLst>
            </a:pPr>
            <a:r>
              <a:rPr lang="en-US" sz="3200" dirty="0" smtClean="0">
                <a:solidFill>
                  <a:prstClr val="white"/>
                </a:solidFill>
                <a:effectLst>
                  <a:outerShdw blurRad="38100" dist="38100" dir="2700000" algn="tl">
                    <a:srgbClr val="000000">
                      <a:alpha val="43137"/>
                    </a:srgbClr>
                  </a:outerShdw>
                </a:effectLst>
                <a:latin typeface="Arial" pitchFamily="34" charset="0"/>
                <a:cs typeface="Arial" pitchFamily="34" charset="0"/>
              </a:rPr>
              <a:t>Sustainability: </a:t>
            </a:r>
            <a:r>
              <a:rPr lang="en-US" sz="2400" i="1" dirty="0" smtClean="0">
                <a:solidFill>
                  <a:prstClr val="white"/>
                </a:solidFill>
                <a:effectLst>
                  <a:outerShdw blurRad="38100" dist="38100" dir="2700000" algn="tl">
                    <a:srgbClr val="000000">
                      <a:alpha val="43137"/>
                    </a:srgbClr>
                  </a:outerShdw>
                </a:effectLst>
                <a:latin typeface="Calibri"/>
              </a:rPr>
              <a:t>Capitalism inherently threatens the quality of the environment for future generations because of imperatives for consumerism and endless growth. </a:t>
            </a:r>
            <a:endParaRPr lang="en-US" sz="2400" i="1" dirty="0">
              <a:solidFill>
                <a:prstClr val="white"/>
              </a:solidFill>
              <a:effectLst>
                <a:outerShdw blurRad="38100" dist="38100" dir="2700000" algn="tl">
                  <a:srgbClr val="000000">
                    <a:alpha val="43137"/>
                  </a:srgbClr>
                </a:outerShdw>
              </a:effectLst>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457200" y="1676400"/>
            <a:ext cx="8153400" cy="1538883"/>
          </a:xfrm>
          <a:prstGeom prst="rect">
            <a:avLst/>
          </a:prstGeom>
          <a:solidFill>
            <a:schemeClr val="accent5">
              <a:lumMod val="50000"/>
            </a:schemeClr>
          </a:solidFill>
          <a:ln w="38100">
            <a:solidFill>
              <a:schemeClr val="tx1"/>
            </a:solidFill>
          </a:ln>
        </p:spPr>
        <p:txBody>
          <a:bodyPr lIns="274320" tIns="365760" rIns="274320" bIns="548640">
            <a:spAutoFit/>
          </a:bodyPr>
          <a:lstStyle/>
          <a:p>
            <a:pPr algn="ctr">
              <a:spcAft>
                <a:spcPts val="1800"/>
              </a:spcAft>
              <a:defRPr/>
            </a:pPr>
            <a:r>
              <a:rPr lang="en-US" sz="4000" b="1" dirty="0" smtClean="0">
                <a:solidFill>
                  <a:prstClr val="white"/>
                </a:solidFill>
                <a:effectLst>
                  <a:outerShdw blurRad="38100" dist="38100" dir="2700000" algn="tl">
                    <a:srgbClr val="000000">
                      <a:alpha val="43137"/>
                    </a:srgbClr>
                  </a:outerShdw>
                </a:effectLst>
              </a:rPr>
              <a:t>Alternatives: two contrasts</a:t>
            </a:r>
          </a:p>
        </p:txBody>
      </p:sp>
    </p:spTree>
    <p:extLst>
      <p:ext uri="{BB962C8B-B14F-4D97-AF65-F5344CB8AC3E}">
        <p14:creationId xmlns:p14="http://schemas.microsoft.com/office/powerpoint/2010/main" val="2372337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554182" y="990600"/>
            <a:ext cx="8305800" cy="3404009"/>
          </a:xfrm>
          <a:prstGeom prst="rect">
            <a:avLst/>
          </a:prstGeom>
          <a:solidFill>
            <a:schemeClr val="accent5">
              <a:lumMod val="50000"/>
            </a:schemeClr>
          </a:solidFill>
          <a:ln w="57150" algn="ctr">
            <a:solidFill>
              <a:schemeClr val="tx1"/>
            </a:solidFill>
            <a:miter lim="800000"/>
            <a:headEnd/>
            <a:tailEnd/>
          </a:ln>
          <a:effectLst/>
        </p:spPr>
        <p:txBody>
          <a:bodyPr wrap="square" lIns="182880" rIns="182880">
            <a:spAutoFit/>
          </a:bodyPr>
          <a:lstStyle/>
          <a:p>
            <a:pPr marL="457200" indent="-457200" algn="ctr">
              <a:tabLst>
                <a:tab pos="685800" algn="l"/>
              </a:tabLst>
              <a:defRPr/>
            </a:pPr>
            <a:endParaRPr lang="en-US" sz="3600" b="1" cap="small" dirty="0" smtClean="0">
              <a:solidFill>
                <a:prstClr val="white"/>
              </a:solidFill>
              <a:effectLst>
                <a:outerShdw blurRad="38100" dist="38100" dir="2700000" algn="tl">
                  <a:srgbClr val="000000">
                    <a:alpha val="43137"/>
                  </a:srgbClr>
                </a:outerShdw>
              </a:effectLst>
            </a:endParaRPr>
          </a:p>
          <a:p>
            <a:pPr marL="457200" indent="-457200" algn="ctr">
              <a:tabLst>
                <a:tab pos="685800" algn="l"/>
              </a:tabLst>
              <a:defRPr/>
            </a:pPr>
            <a:r>
              <a:rPr lang="en-US" sz="3200" b="1" cap="small" dirty="0" smtClean="0">
                <a:solidFill>
                  <a:prstClr val="white"/>
                </a:solidFill>
                <a:effectLst>
                  <a:outerShdw blurRad="38100" dist="38100" dir="2700000" algn="tl">
                    <a:srgbClr val="000000">
                      <a:alpha val="43137"/>
                    </a:srgbClr>
                  </a:outerShdw>
                </a:effectLst>
              </a:rPr>
              <a:t>(I): I</a:t>
            </a:r>
            <a:r>
              <a:rPr lang="en-US" sz="3200" b="1" dirty="0" smtClean="0">
                <a:solidFill>
                  <a:prstClr val="white"/>
                </a:solidFill>
                <a:effectLst>
                  <a:outerShdw blurRad="38100" dist="38100" dir="2700000" algn="tl">
                    <a:srgbClr val="000000"/>
                  </a:outerShdw>
                </a:effectLst>
              </a:rPr>
              <a:t>mages of </a:t>
            </a:r>
            <a:r>
              <a:rPr lang="en-US" sz="3200" b="1" dirty="0">
                <a:solidFill>
                  <a:prstClr val="white"/>
                </a:solidFill>
                <a:effectLst>
                  <a:outerShdw blurRad="38100" dist="38100" dir="2700000" algn="tl">
                    <a:srgbClr val="000000"/>
                  </a:outerShdw>
                </a:effectLst>
              </a:rPr>
              <a:t>s</a:t>
            </a:r>
            <a:r>
              <a:rPr lang="en-US" sz="3200" b="1" dirty="0" smtClean="0">
                <a:solidFill>
                  <a:prstClr val="white"/>
                </a:solidFill>
                <a:effectLst>
                  <a:outerShdw blurRad="38100" dist="38100" dir="2700000" algn="tl">
                    <a:srgbClr val="000000"/>
                  </a:outerShdw>
                </a:effectLst>
              </a:rPr>
              <a:t>ocial systems</a:t>
            </a:r>
            <a:endParaRPr lang="en-US" sz="32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1147763" indent="-407988">
              <a:lnSpc>
                <a:spcPct val="90000"/>
              </a:lnSpc>
              <a:spcAft>
                <a:spcPct val="40000"/>
              </a:spcAft>
              <a:buFontTx/>
              <a:buAutoNum type="arabicPeriod"/>
              <a:tabLst>
                <a:tab pos="1147763" algn="l"/>
              </a:tabLst>
              <a:defRPr/>
            </a:pPr>
            <a:r>
              <a:rPr lang="en-US" sz="2800" i="1" u="sng" dirty="0" smtClean="0">
                <a:solidFill>
                  <a:prstClr val="white"/>
                </a:solidFill>
                <a:effectLst>
                  <a:outerShdw blurRad="38100" dist="38100" dir="2700000" algn="tl">
                    <a:srgbClr val="000000"/>
                  </a:outerShdw>
                </a:effectLst>
              </a:rPr>
              <a:t>Organic</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society is like an organism</a:t>
            </a:r>
            <a:endParaRPr lang="en-US" sz="2800" dirty="0">
              <a:solidFill>
                <a:prstClr val="white"/>
              </a:solidFill>
              <a:effectLst>
                <a:outerShdw blurRad="38100" dist="38100" dir="2700000" algn="tl">
                  <a:srgbClr val="000000"/>
                </a:outerShdw>
              </a:effectLst>
            </a:endParaRPr>
          </a:p>
          <a:p>
            <a:pPr marL="1147763" indent="-407988">
              <a:lnSpc>
                <a:spcPct val="90000"/>
              </a:lnSpc>
              <a:spcAft>
                <a:spcPct val="40000"/>
              </a:spcAft>
              <a:buFontTx/>
              <a:buAutoNum type="arabicPeriod"/>
              <a:tabLst>
                <a:tab pos="1147763" algn="l"/>
              </a:tabLst>
              <a:defRPr/>
            </a:pPr>
            <a:r>
              <a:rPr lang="en-US" sz="2800" i="1" u="sng" dirty="0" smtClean="0">
                <a:solidFill>
                  <a:prstClr val="white"/>
                </a:solidFill>
                <a:effectLst>
                  <a:outerShdw blurRad="38100" dist="38100" dir="2700000" algn="tl">
                    <a:srgbClr val="000000"/>
                  </a:outerShdw>
                </a:effectLst>
              </a:rPr>
              <a:t>Ecosystem</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society is like a pond</a:t>
            </a:r>
          </a:p>
          <a:p>
            <a:pPr marL="228600">
              <a:lnSpc>
                <a:spcPct val="90000"/>
              </a:lnSpc>
              <a:spcAft>
                <a:spcPct val="40000"/>
              </a:spcAft>
              <a:tabLst>
                <a:tab pos="685800" algn="l"/>
              </a:tabLst>
              <a:defRPr/>
            </a:pPr>
            <a:endParaRPr lang="en-US" sz="2800" dirty="0">
              <a:solidFill>
                <a:prstClr val="white"/>
              </a:solidFill>
              <a:effectLst>
                <a:outerShdw blurRad="38100" dist="38100" dir="2700000" algn="tl">
                  <a:srgbClr val="000000"/>
                </a:outerShdw>
              </a:effectLst>
            </a:endParaRPr>
          </a:p>
          <a:p>
            <a:pPr marL="457200" indent="-457200">
              <a:spcAft>
                <a:spcPct val="40000"/>
              </a:spcAft>
              <a:tabLst>
                <a:tab pos="685800" algn="l"/>
              </a:tabLst>
              <a:defRPr/>
            </a:pPr>
            <a:endParaRPr lang="en-US" sz="1000" dirty="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1838179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04800" y="228600"/>
            <a:ext cx="8686800" cy="5201424"/>
          </a:xfrm>
          <a:prstGeom prst="rect">
            <a:avLst/>
          </a:prstGeom>
          <a:solidFill>
            <a:schemeClr val="accent5">
              <a:lumMod val="50000"/>
            </a:schemeClr>
          </a:solidFill>
          <a:ln w="38100">
            <a:solidFill>
              <a:schemeClr val="tx1"/>
            </a:solidFill>
          </a:ln>
        </p:spPr>
        <p:txBody>
          <a:bodyPr wrap="square" lIns="182880" tIns="274320" rIns="182880" bIns="365760">
            <a:spAutoFit/>
          </a:bodyPr>
          <a:lstStyle/>
          <a:p>
            <a:pPr marL="855663" indent="-622300">
              <a:spcAft>
                <a:spcPts val="2400"/>
              </a:spcAft>
              <a:defRPr/>
            </a:pPr>
            <a:r>
              <a:rPr lang="en-US" sz="3200" b="1" dirty="0" smtClean="0">
                <a:solidFill>
                  <a:prstClr val="white"/>
                </a:solidFill>
                <a:effectLst>
                  <a:outerShdw blurRad="38100" dist="38100" dir="2700000" algn="tl">
                    <a:srgbClr val="000000">
                      <a:alpha val="43137"/>
                    </a:srgbClr>
                  </a:outerShdw>
                </a:effectLst>
              </a:rPr>
              <a:t>(II) Ways to make the </a:t>
            </a:r>
            <a:r>
              <a:rPr lang="en-US" sz="3200" b="1" dirty="0">
                <a:solidFill>
                  <a:prstClr val="white"/>
                </a:solidFill>
                <a:effectLst>
                  <a:outerShdw blurRad="38100" dist="38100" dir="2700000" algn="tl">
                    <a:srgbClr val="000000">
                      <a:alpha val="43137"/>
                    </a:srgbClr>
                  </a:outerShdw>
                </a:effectLst>
              </a:rPr>
              <a:t>world a better place</a:t>
            </a:r>
            <a:r>
              <a:rPr lang="en-US" sz="3200" b="1" dirty="0" smtClean="0">
                <a:solidFill>
                  <a:prstClr val="white"/>
                </a:solidFill>
                <a:effectLst>
                  <a:outerShdw blurRad="38100" dist="38100" dir="2700000" algn="tl">
                    <a:srgbClr val="000000">
                      <a:alpha val="43137"/>
                    </a:srgbClr>
                  </a:outerShdw>
                </a:effectLst>
              </a:rPr>
              <a:t>: </a:t>
            </a:r>
          </a:p>
          <a:p>
            <a:pPr marL="1371600" indent="-515938">
              <a:spcAft>
                <a:spcPts val="2400"/>
              </a:spcAft>
              <a:buFontTx/>
              <a:buAutoNum type="arabicParenBoth"/>
              <a:defRPr/>
            </a:pPr>
            <a:r>
              <a:rPr lang="en-US" sz="2800" u="sng" dirty="0" smtClean="0">
                <a:solidFill>
                  <a:prstClr val="white"/>
                </a:solidFill>
                <a:effectLst>
                  <a:outerShdw blurRad="38100" dist="38100" dir="2700000" algn="tl">
                    <a:srgbClr val="000000">
                      <a:alpha val="43137"/>
                    </a:srgbClr>
                  </a:outerShdw>
                </a:effectLst>
              </a:rPr>
              <a:t>Ameliorative reform:</a:t>
            </a:r>
            <a:r>
              <a:rPr lang="en-US" sz="2800" dirty="0" smtClean="0">
                <a:solidFill>
                  <a:prstClr val="white"/>
                </a:solidFill>
                <a:effectLst>
                  <a:outerShdw blurRad="38100" dist="38100" dir="2700000" algn="tl">
                    <a:srgbClr val="000000">
                      <a:alpha val="43137"/>
                    </a:srgbClr>
                  </a:outerShdw>
                </a:effectLst>
              </a:rPr>
              <a:t> Look at existing institutions, identify their flaws and propose improvements. </a:t>
            </a:r>
          </a:p>
          <a:p>
            <a:pPr marL="1371600" indent="-515938">
              <a:buFontTx/>
              <a:buAutoNum type="arabicParenBoth"/>
              <a:defRPr/>
            </a:pPr>
            <a:r>
              <a:rPr lang="en-US" sz="2800" u="sng" dirty="0" smtClean="0">
                <a:solidFill>
                  <a:prstClr val="white"/>
                </a:solidFill>
                <a:effectLst>
                  <a:outerShdw blurRad="38100" dist="38100" dir="2700000" algn="tl">
                    <a:srgbClr val="000000">
                      <a:alpha val="43137"/>
                    </a:srgbClr>
                  </a:outerShdw>
                </a:effectLst>
              </a:rPr>
              <a:t>Real utopias</a:t>
            </a:r>
            <a:r>
              <a:rPr lang="en-US" sz="2800" dirty="0" smtClean="0">
                <a:solidFill>
                  <a:prstClr val="white"/>
                </a:solidFill>
                <a:effectLst>
                  <a:outerShdw blurRad="38100" dist="38100" dir="2700000" algn="tl">
                    <a:srgbClr val="000000">
                      <a:alpha val="43137"/>
                    </a:srgbClr>
                  </a:outerShdw>
                </a:effectLst>
              </a:rPr>
              <a:t>: Envision </a:t>
            </a:r>
            <a:r>
              <a:rPr lang="en-US" sz="2800" dirty="0">
                <a:solidFill>
                  <a:prstClr val="white"/>
                </a:solidFill>
                <a:effectLst>
                  <a:outerShdw blurRad="38100" dist="38100" dir="2700000" algn="tl">
                    <a:srgbClr val="000000">
                      <a:alpha val="43137"/>
                    </a:srgbClr>
                  </a:outerShdw>
                </a:effectLst>
              </a:rPr>
              <a:t>the contours of an alternative social world that embodies emancipatory ideals and then </a:t>
            </a:r>
            <a:r>
              <a:rPr lang="en-US" sz="2800" dirty="0" smtClean="0">
                <a:solidFill>
                  <a:prstClr val="white"/>
                </a:solidFill>
                <a:effectLst>
                  <a:outerShdw blurRad="38100" dist="38100" dir="2700000" algn="tl">
                    <a:srgbClr val="000000">
                      <a:alpha val="43137"/>
                    </a:srgbClr>
                  </a:outerShdw>
                </a:effectLst>
              </a:rPr>
              <a:t>look </a:t>
            </a:r>
            <a:r>
              <a:rPr lang="en-US" sz="2800" dirty="0">
                <a:solidFill>
                  <a:prstClr val="white"/>
                </a:solidFill>
                <a:effectLst>
                  <a:outerShdw blurRad="38100" dist="38100" dir="2700000" algn="tl">
                    <a:srgbClr val="000000">
                      <a:alpha val="43137"/>
                    </a:srgbClr>
                  </a:outerShdw>
                </a:effectLst>
              </a:rPr>
              <a:t>for </a:t>
            </a:r>
            <a:r>
              <a:rPr lang="en-US" sz="2800" dirty="0" smtClean="0">
                <a:solidFill>
                  <a:prstClr val="white"/>
                </a:solidFill>
                <a:effectLst>
                  <a:outerShdw blurRad="38100" dist="38100" dir="2700000" algn="tl">
                    <a:srgbClr val="000000">
                      <a:alpha val="43137"/>
                    </a:srgbClr>
                  </a:outerShdw>
                </a:effectLst>
              </a:rPr>
              <a:t>social innovations we can create </a:t>
            </a:r>
            <a:r>
              <a:rPr lang="en-US" sz="2800" dirty="0">
                <a:solidFill>
                  <a:prstClr val="white"/>
                </a:solidFill>
                <a:effectLst>
                  <a:outerShdw blurRad="38100" dist="38100" dir="2700000" algn="tl">
                    <a:srgbClr val="000000">
                      <a:alpha val="43137"/>
                    </a:srgbClr>
                  </a:outerShdw>
                </a:effectLst>
              </a:rPr>
              <a:t>in the world as it is that move us towards that destination.</a:t>
            </a:r>
          </a:p>
        </p:txBody>
      </p:sp>
    </p:spTree>
    <p:extLst>
      <p:ext uri="{BB962C8B-B14F-4D97-AF65-F5344CB8AC3E}">
        <p14:creationId xmlns:p14="http://schemas.microsoft.com/office/powerpoint/2010/main" val="1889727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13113" y="228600"/>
            <a:ext cx="8534400" cy="6401753"/>
          </a:xfrm>
          <a:prstGeom prst="rect">
            <a:avLst/>
          </a:prstGeom>
          <a:solidFill>
            <a:schemeClr val="accent5">
              <a:lumMod val="50000"/>
            </a:schemeClr>
          </a:solidFill>
          <a:ln w="57150">
            <a:solidFill>
              <a:schemeClr val="tx1"/>
            </a:solidFill>
            <a:miter lim="800000"/>
            <a:headEnd/>
            <a:tailEnd/>
          </a:ln>
          <a:effectLst/>
        </p:spPr>
        <p:txBody>
          <a:bodyPr wrap="square" lIns="182880" tIns="182880" rIns="182880" bIns="365760">
            <a:spAutoFit/>
          </a:bodyPr>
          <a:lstStyle/>
          <a:p>
            <a:pPr marL="342900" indent="-342900" algn="ctr">
              <a:spcBef>
                <a:spcPts val="0"/>
              </a:spcBef>
              <a:spcAft>
                <a:spcPts val="1200"/>
              </a:spcAft>
              <a:defRPr/>
            </a:pPr>
            <a:r>
              <a:rPr lang="en-US" sz="4000" b="1" dirty="0">
                <a:solidFill>
                  <a:schemeClr val="bg1"/>
                </a:solidFill>
                <a:effectLst>
                  <a:outerShdw blurRad="38100" dist="38100" dir="2700000" algn="tl">
                    <a:srgbClr val="000000"/>
                  </a:outerShdw>
                </a:effectLst>
              </a:rPr>
              <a:t>Some Examples of Real </a:t>
            </a:r>
            <a:r>
              <a:rPr lang="en-US" sz="4000" b="1" dirty="0" smtClean="0">
                <a:solidFill>
                  <a:schemeClr val="bg1"/>
                </a:solidFill>
                <a:effectLst>
                  <a:outerShdw blurRad="38100" dist="38100" dir="2700000" algn="tl">
                    <a:srgbClr val="000000"/>
                  </a:outerShdw>
                </a:effectLst>
              </a:rPr>
              <a:t>Utopias</a:t>
            </a:r>
            <a:endParaRPr lang="en-US" sz="3200" b="1"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400" dirty="0">
                <a:solidFill>
                  <a:schemeClr val="bg1"/>
                </a:solidFill>
                <a:effectLst>
                  <a:outerShdw blurRad="38100" dist="38100" dir="2700000" algn="tl">
                    <a:srgbClr val="000000"/>
                  </a:outerShdw>
                </a:effectLst>
              </a:rPr>
              <a:t> </a:t>
            </a:r>
            <a:r>
              <a:rPr lang="en-US" sz="2800" dirty="0" smtClean="0">
                <a:solidFill>
                  <a:schemeClr val="bg1"/>
                </a:solidFill>
                <a:effectLst>
                  <a:outerShdw blurRad="38100" dist="38100" dir="2700000" algn="tl">
                    <a:srgbClr val="000000"/>
                  </a:outerShdw>
                </a:effectLst>
              </a:rPr>
              <a:t>Participatory budgeting </a:t>
            </a:r>
            <a:endParaRPr lang="en-US" sz="2800"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a:t>
            </a:r>
            <a:r>
              <a:rPr lang="en-US" sz="2800" dirty="0" smtClean="0">
                <a:solidFill>
                  <a:schemeClr val="bg1"/>
                </a:solidFill>
                <a:effectLst>
                  <a:outerShdw blurRad="38100" dist="38100" dir="2700000" algn="tl">
                    <a:srgbClr val="000000"/>
                  </a:outerShdw>
                </a:effectLst>
              </a:rPr>
              <a:t>Wikipedia</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a:t>
            </a:r>
            <a:r>
              <a:rPr lang="en-US" sz="2800" dirty="0">
                <a:solidFill>
                  <a:schemeClr val="bg1"/>
                </a:solidFill>
                <a:effectLst>
                  <a:outerShdw blurRad="38100" dist="38100" dir="2700000" algn="tl">
                    <a:srgbClr val="000000"/>
                  </a:outerShdw>
                </a:effectLst>
              </a:rPr>
              <a:t>Public libraries</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Solidarity </a:t>
            </a:r>
            <a:r>
              <a:rPr lang="en-US" sz="2800" dirty="0">
                <a:solidFill>
                  <a:schemeClr val="bg1"/>
                </a:solidFill>
                <a:effectLst>
                  <a:outerShdw blurRad="38100" dist="38100" dir="2700000" algn="tl">
                    <a:srgbClr val="000000"/>
                  </a:outerShdw>
                </a:effectLst>
              </a:rPr>
              <a:t>finance</a:t>
            </a: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The Mondragon worker cooperative</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The Quebec social economy council</a:t>
            </a: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U</a:t>
            </a:r>
            <a:r>
              <a:rPr lang="en-US" sz="2800" dirty="0" smtClean="0">
                <a:solidFill>
                  <a:schemeClr val="bg1"/>
                </a:solidFill>
                <a:effectLst>
                  <a:outerShdw blurRad="38100" dist="38100" dir="2700000" algn="tl">
                    <a:srgbClr val="000000"/>
                  </a:outerShdw>
                </a:effectLst>
              </a:rPr>
              <a:t>rban agriculture with community land trusts</a:t>
            </a:r>
            <a:endParaRPr lang="en-US" sz="2800"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Internet-based gift-economy in music</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Policy juries and “</a:t>
            </a:r>
            <a:r>
              <a:rPr lang="en-US" sz="2800" dirty="0" err="1" smtClean="0">
                <a:solidFill>
                  <a:schemeClr val="bg1"/>
                </a:solidFill>
                <a:effectLst>
                  <a:outerShdw blurRad="38100" dist="38100" dir="2700000" algn="tl">
                    <a:srgbClr val="000000"/>
                  </a:outerShdw>
                </a:effectLst>
              </a:rPr>
              <a:t>randomocracy</a:t>
            </a:r>
            <a:r>
              <a:rPr lang="en-US" sz="2800" dirty="0" smtClean="0">
                <a:solidFill>
                  <a:schemeClr val="bg1"/>
                </a:solidFill>
                <a:effectLst>
                  <a:outerShdw blurRad="38100" dist="38100" dir="2700000" algn="tl">
                    <a:srgbClr val="000000"/>
                  </a:outerShdw>
                </a:effectLst>
              </a:rPr>
              <a:t>”</a:t>
            </a:r>
          </a:p>
          <a:p>
            <a:pPr marL="855663" indent="-573088">
              <a:spcBef>
                <a:spcPts val="600"/>
              </a:spcBef>
              <a:buFontTx/>
              <a:buAutoNum type="arabicPeriod"/>
              <a:defRPr/>
            </a:pPr>
            <a:r>
              <a:rPr lang="en-US" sz="2800" dirty="0" smtClean="0">
                <a:solidFill>
                  <a:schemeClr val="bg1"/>
                </a:solidFill>
                <a:effectLst>
                  <a:outerShdw blurRad="38100" dist="38100" dir="2700000" algn="tl">
                    <a:srgbClr val="000000"/>
                  </a:outerShdw>
                </a:effectLst>
              </a:rPr>
              <a:t> Unconditional basic income</a:t>
            </a:r>
            <a:endParaRPr lang="en-US" sz="3200" dirty="0"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04800" y="1219199"/>
            <a:ext cx="8534400" cy="3431709"/>
          </a:xfrm>
          <a:prstGeom prst="rect">
            <a:avLst/>
          </a:prstGeom>
          <a:solidFill>
            <a:schemeClr val="tx2"/>
          </a:solidFill>
          <a:ln w="38100">
            <a:solidFill>
              <a:schemeClr val="tx1"/>
            </a:solidFill>
          </a:ln>
        </p:spPr>
        <p:txBody>
          <a:bodyPr wrap="square" lIns="274320" tIns="548640" rIns="274320" bIns="548640">
            <a:spAutoFit/>
          </a:bodyPr>
          <a:lstStyle/>
          <a:p>
            <a:pPr algn="ctr">
              <a:spcAft>
                <a:spcPts val="0"/>
              </a:spcAft>
              <a:defRPr/>
            </a:pPr>
            <a:r>
              <a:rPr lang="en-US" sz="3600" b="1" dirty="0">
                <a:solidFill>
                  <a:prstClr val="white"/>
                </a:solidFill>
                <a:effectLst>
                  <a:outerShdw blurRad="38100" dist="38100" dir="2700000" algn="tl">
                    <a:srgbClr val="000000">
                      <a:alpha val="43137"/>
                    </a:srgbClr>
                  </a:outerShdw>
                </a:effectLst>
              </a:rPr>
              <a:t>A framework for exploring </a:t>
            </a:r>
          </a:p>
          <a:p>
            <a:pPr algn="ctr">
              <a:spcAft>
                <a:spcPts val="0"/>
              </a:spcAft>
              <a:defRPr/>
            </a:pPr>
            <a:r>
              <a:rPr lang="en-US" sz="3600" b="1" dirty="0">
                <a:solidFill>
                  <a:prstClr val="white"/>
                </a:solidFill>
                <a:effectLst>
                  <a:outerShdw blurRad="38100" dist="38100" dir="2700000" algn="tl">
                    <a:srgbClr val="000000">
                      <a:alpha val="43137"/>
                    </a:srgbClr>
                  </a:outerShdw>
                </a:effectLst>
              </a:rPr>
              <a:t>real utopias in &amp; beyond capitalism:</a:t>
            </a:r>
          </a:p>
          <a:p>
            <a:pPr algn="ctr">
              <a:spcAft>
                <a:spcPts val="1200"/>
              </a:spcAft>
              <a:defRPr/>
            </a:pPr>
            <a:endParaRPr lang="en-US" sz="3400" dirty="0">
              <a:solidFill>
                <a:prstClr val="white"/>
              </a:solidFill>
              <a:effectLst>
                <a:outerShdw blurRad="38100" dist="38100" dir="2700000" algn="tl">
                  <a:srgbClr val="000000">
                    <a:alpha val="43137"/>
                  </a:srgbClr>
                </a:outerShdw>
              </a:effectLst>
            </a:endParaRPr>
          </a:p>
          <a:p>
            <a:pPr algn="ctr">
              <a:spcAft>
                <a:spcPts val="1200"/>
              </a:spcAft>
              <a:defRPr/>
            </a:pPr>
            <a:r>
              <a:rPr lang="en-US" sz="3500" i="1" dirty="0">
                <a:solidFill>
                  <a:prstClr val="white"/>
                </a:solidFill>
                <a:effectLst>
                  <a:outerShdw blurRad="38100" dist="38100" dir="2700000" algn="tl">
                    <a:srgbClr val="000000">
                      <a:alpha val="43137"/>
                    </a:srgbClr>
                  </a:outerShdw>
                </a:effectLst>
              </a:rPr>
              <a:t>Taking the “social” in socialism seriously</a:t>
            </a:r>
          </a:p>
        </p:txBody>
      </p:sp>
    </p:spTree>
    <p:extLst>
      <p:ext uri="{BB962C8B-B14F-4D97-AF65-F5344CB8AC3E}">
        <p14:creationId xmlns:p14="http://schemas.microsoft.com/office/powerpoint/2010/main" val="4055293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09600" y="1066800"/>
            <a:ext cx="7924800" cy="2462213"/>
          </a:xfrm>
          <a:prstGeom prst="rect">
            <a:avLst/>
          </a:prstGeom>
          <a:solidFill>
            <a:schemeClr val="accent5">
              <a:lumMod val="50000"/>
            </a:schemeClr>
          </a:solidFill>
          <a:ln w="38100">
            <a:solidFill>
              <a:schemeClr val="tx1"/>
            </a:solidFill>
          </a:ln>
        </p:spPr>
        <p:txBody>
          <a:bodyPr wrap="square" lIns="182880" tIns="274320" rIns="182880" bIns="365760">
            <a:spAutoFit/>
          </a:bodyPr>
          <a:lstStyle/>
          <a:p>
            <a:pPr marL="403225" indent="-4763" algn="ctr">
              <a:spcAft>
                <a:spcPts val="1200"/>
              </a:spcAft>
              <a:defRPr/>
            </a:pPr>
            <a:endParaRPr lang="en-US" sz="3400" b="1" cap="small" dirty="0">
              <a:solidFill>
                <a:prstClr val="white"/>
              </a:solidFill>
              <a:effectLst>
                <a:outerShdw blurRad="38100" dist="38100" dir="2700000" algn="tl">
                  <a:srgbClr val="000000">
                    <a:alpha val="43137"/>
                  </a:srgbClr>
                </a:outerShdw>
              </a:effectLst>
            </a:endParaRPr>
          </a:p>
          <a:p>
            <a:pPr marL="403225" indent="-4763" algn="ctr">
              <a:spcAft>
                <a:spcPts val="1200"/>
              </a:spcAft>
              <a:defRPr/>
            </a:pPr>
            <a:r>
              <a:rPr lang="en-US" sz="3600" b="1" cap="small" dirty="0" smtClean="0">
                <a:solidFill>
                  <a:prstClr val="white"/>
                </a:solidFill>
                <a:effectLst>
                  <a:outerShdw blurRad="38100" dist="38100" dir="2700000" algn="tl">
                    <a:srgbClr val="000000">
                      <a:alpha val="43137"/>
                    </a:srgbClr>
                  </a:outerShdw>
                </a:effectLst>
              </a:rPr>
              <a:t>Two Foundational Propositions</a:t>
            </a:r>
          </a:p>
          <a:p>
            <a:pPr marL="403225" indent="-4763" algn="ctr">
              <a:spcAft>
                <a:spcPts val="1200"/>
              </a:spcAft>
              <a:defRPr/>
            </a:pPr>
            <a:endParaRPr lang="en-US" sz="2800" dirty="0">
              <a:solidFill>
                <a:srgbClr val="4BACC6">
                  <a:lumMod val="50000"/>
                </a:srgbClr>
              </a:solidFill>
            </a:endParaRPr>
          </a:p>
        </p:txBody>
      </p:sp>
    </p:spTree>
    <p:extLst>
      <p:ext uri="{BB962C8B-B14F-4D97-AF65-F5344CB8AC3E}">
        <p14:creationId xmlns:p14="http://schemas.microsoft.com/office/powerpoint/2010/main" val="3215314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457200" y="152400"/>
            <a:ext cx="8229600" cy="6355586"/>
          </a:xfrm>
          <a:prstGeom prst="rect">
            <a:avLst/>
          </a:prstGeom>
          <a:solidFill>
            <a:schemeClr val="tx2"/>
          </a:solidFill>
          <a:ln w="38100" algn="ctr">
            <a:solidFill>
              <a:schemeClr val="tx1"/>
            </a:solidFill>
            <a:miter lim="800000"/>
            <a:headEnd/>
            <a:tailEnd/>
          </a:ln>
          <a:effectLst/>
        </p:spPr>
        <p:txBody>
          <a:bodyPr lIns="274320" tIns="274320" rIns="274320" b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Three kinds of </a:t>
            </a:r>
            <a:r>
              <a:rPr lang="en-US" sz="3600" b="1" dirty="0" smtClean="0">
                <a:solidFill>
                  <a:prstClr val="white"/>
                </a:solidFill>
                <a:effectLst>
                  <a:outerShdw blurRad="38100" dist="38100" dir="2700000" algn="tl">
                    <a:srgbClr val="000000"/>
                  </a:outerShdw>
                </a:effectLst>
              </a:rPr>
              <a:t>power </a:t>
            </a:r>
          </a:p>
          <a:p>
            <a:pPr marL="457200" indent="-457200" algn="ctr">
              <a:tabLst>
                <a:tab pos="685800" algn="l"/>
              </a:tabLst>
              <a:defRPr/>
            </a:pPr>
            <a:r>
              <a:rPr lang="en-US" sz="3600" b="1" dirty="0" smtClean="0">
                <a:solidFill>
                  <a:prstClr val="white"/>
                </a:solidFill>
                <a:effectLst>
                  <a:outerShdw blurRad="38100" dist="38100" dir="2700000" algn="tl">
                    <a:srgbClr val="000000"/>
                  </a:outerShdw>
                </a:effectLst>
              </a:rPr>
              <a:t>deployed in economic systems</a:t>
            </a:r>
            <a:endParaRPr lang="en-US" sz="36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3200" dirty="0">
              <a:solidFill>
                <a:srgbClr val="FFFF66"/>
              </a:solidFill>
              <a:effectLst>
                <a:outerShdw blurRad="38100" dist="38100" dir="2700000" algn="tl">
                  <a:srgbClr val="000000"/>
                </a:outerShdw>
              </a:effectLst>
            </a:endParaRP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Economic power</a:t>
            </a:r>
            <a:r>
              <a:rPr lang="en-US" sz="3000" dirty="0">
                <a:solidFill>
                  <a:srgbClr val="FFFF66"/>
                </a:solidFill>
                <a:effectLst>
                  <a:outerShdw blurRad="38100" dist="38100" dir="2700000" algn="tl">
                    <a:srgbClr val="000000"/>
                  </a:outerShdw>
                </a:effectLst>
              </a:rPr>
              <a:t>: power based on the control of economic resources.</a:t>
            </a: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State power</a:t>
            </a:r>
            <a:r>
              <a:rPr lang="en-US" sz="3000" dirty="0">
                <a:solidFill>
                  <a:srgbClr val="FFFF66"/>
                </a:solidFill>
                <a:effectLst>
                  <a:outerShdw blurRad="38100" dist="38100" dir="2700000" algn="tl">
                    <a:srgbClr val="000000"/>
                  </a:outerShdw>
                </a:effectLst>
              </a:rPr>
              <a:t>: power based on the control of rule making and rule enforcing over territory.</a:t>
            </a: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Social power</a:t>
            </a:r>
            <a:r>
              <a:rPr lang="en-US" sz="3000" dirty="0">
                <a:solidFill>
                  <a:srgbClr val="FFFF66"/>
                </a:solidFill>
                <a:effectLst>
                  <a:outerShdw blurRad="38100" dist="38100" dir="2700000" algn="tl">
                    <a:srgbClr val="000000"/>
                  </a:outerShdw>
                </a:effectLst>
              </a:rPr>
              <a:t>: power based on capacity to mobilize voluntary cooperation and collective action.</a:t>
            </a:r>
          </a:p>
        </p:txBody>
      </p:sp>
    </p:spTree>
    <p:extLst>
      <p:ext uri="{BB962C8B-B14F-4D97-AF65-F5344CB8AC3E}">
        <p14:creationId xmlns:p14="http://schemas.microsoft.com/office/powerpoint/2010/main" val="1132870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chemeClr val="tx2"/>
                </a:solidFill>
              </a:rPr>
              <a:t>Capitalism</a:t>
            </a:r>
            <a:r>
              <a:rPr lang="en-US" sz="2400" dirty="0">
                <a:solidFill>
                  <a:schemeClr val="tx2"/>
                </a:solidFill>
              </a:rPr>
              <a:t>: an economic structure within which economic activity is controlled through the exercise of economic power.</a:t>
            </a:r>
          </a:p>
          <a:p>
            <a:pPr>
              <a:spcAft>
                <a:spcPts val="1800"/>
              </a:spcAft>
              <a:tabLst>
                <a:tab pos="457200" algn="l"/>
              </a:tabLst>
              <a:defRPr/>
            </a:pPr>
            <a:r>
              <a:rPr lang="en-US" sz="2400" i="1" u="sng" dirty="0">
                <a:solidFill>
                  <a:schemeClr val="tx2"/>
                </a:solidFill>
              </a:rPr>
              <a:t>Statism</a:t>
            </a:r>
            <a:r>
              <a:rPr lang="en-US" sz="2400" dirty="0">
                <a:solidFill>
                  <a:schemeClr val="tx2"/>
                </a:solidFill>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29654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chemeClr val="tx2"/>
                </a:solidFill>
              </a:rPr>
              <a:t>Statism</a:t>
            </a:r>
            <a:r>
              <a:rPr lang="en-US" sz="2400" dirty="0">
                <a:solidFill>
                  <a:schemeClr val="tx2"/>
                </a:solidFill>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735724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rgbClr val="FFFF00"/>
                </a:solidFill>
                <a:effectLst>
                  <a:outerShdw blurRad="38100" dist="38100" dir="2700000" algn="tl">
                    <a:srgbClr val="000000">
                      <a:alpha val="43137"/>
                    </a:srgbClr>
                  </a:outerShdw>
                </a:effectLst>
              </a:rPr>
              <a:t>Statism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3869970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rgbClr val="FFFF00"/>
                </a:solidFill>
                <a:effectLst>
                  <a:outerShdw blurRad="38100" dist="38100" dir="2700000" algn="tl">
                    <a:srgbClr val="000000">
                      <a:alpha val="43137"/>
                    </a:srgbClr>
                  </a:outerShdw>
                </a:effectLst>
              </a:rPr>
              <a:t>Statism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state power.</a:t>
            </a:r>
          </a:p>
          <a:p>
            <a:pPr>
              <a:spcAft>
                <a:spcPct val="40000"/>
              </a:spcAft>
              <a:tabLst>
                <a:tab pos="457200" algn="l"/>
              </a:tabLst>
              <a:defRPr/>
            </a:pPr>
            <a:r>
              <a:rPr lang="en-US" sz="2400" i="1" u="sng" dirty="0">
                <a:solidFill>
                  <a:srgbClr val="FFFF00"/>
                </a:solidFill>
                <a:effectLst>
                  <a:outerShdw blurRad="38100" dist="38100" dir="2700000" algn="tl">
                    <a:srgbClr val="000000"/>
                  </a:outerShdw>
                </a:effectLst>
              </a:rPr>
              <a:t>Socialism</a:t>
            </a:r>
            <a:r>
              <a:rPr lang="en-US" sz="2400" dirty="0">
                <a:solidFill>
                  <a:srgbClr val="FFFF00"/>
                </a:solidFill>
                <a:effectLst>
                  <a:outerShdw blurRad="38100" dist="38100" dir="2700000" algn="tl">
                    <a:srgbClr val="000000"/>
                  </a:outerShdw>
                </a:effectLst>
              </a:rPr>
              <a:t>:</a:t>
            </a:r>
            <a:r>
              <a:rPr lang="en-US" sz="2400" i="1" dirty="0">
                <a:solidFill>
                  <a:srgbClr val="FFFF00"/>
                </a:solidFill>
                <a:effectLst>
                  <a:outerShdw blurRad="38100" dist="38100" dir="2700000" algn="tl">
                    <a:srgbClr val="000000"/>
                  </a:outerShdw>
                </a:effectLst>
              </a:rPr>
              <a:t> </a:t>
            </a:r>
            <a:r>
              <a:rPr lang="en-US" sz="2400" dirty="0">
                <a:solidFill>
                  <a:srgbClr val="FFFF00"/>
                </a:solidFill>
                <a:effectLst>
                  <a:outerShdw blurRad="38100" dist="38100" dir="2700000" algn="tl">
                    <a:srgbClr val="000000">
                      <a:alpha val="43137"/>
                    </a:srgbClr>
                  </a:outerShdw>
                </a:effectLst>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1192711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457200" y="762000"/>
            <a:ext cx="8229600" cy="4816475"/>
          </a:xfrm>
          <a:prstGeom prst="rect">
            <a:avLst/>
          </a:prstGeom>
          <a:solidFill>
            <a:schemeClr val="tx2"/>
          </a:solidFill>
          <a:ln w="38100" algn="ctr">
            <a:solidFill>
              <a:schemeClr val="tx1"/>
            </a:solidFill>
            <a:miter lim="800000"/>
            <a:headEnd/>
            <a:tailEnd/>
          </a:ln>
          <a:effectLst/>
        </p:spPr>
        <p:txBody>
          <a:bodyPr lIns="182880" rIns="365760">
            <a:spAutoFit/>
          </a:bodyPr>
          <a:lstStyle/>
          <a:p>
            <a:pPr marL="457200" indent="-457200" algn="ctr">
              <a:tabLst>
                <a:tab pos="685800" algn="l"/>
              </a:tabLst>
              <a:defRPr/>
            </a:pPr>
            <a:endParaRPr lang="en-US" sz="2000" b="1" dirty="0">
              <a:solidFill>
                <a:prstClr val="white"/>
              </a:solidFill>
              <a:effectLst>
                <a:outerShdw blurRad="38100" dist="38100" dir="2700000" algn="tl">
                  <a:srgbClr val="000000"/>
                </a:outerShdw>
              </a:effectLst>
            </a:endParaRPr>
          </a:p>
          <a:p>
            <a:pPr marL="457200" indent="-457200" algn="ctr">
              <a:spcAft>
                <a:spcPts val="1800"/>
              </a:spcAft>
              <a:tabLst>
                <a:tab pos="685800" algn="l"/>
              </a:tabLst>
              <a:defRPr/>
            </a:pPr>
            <a:r>
              <a:rPr lang="en-US" sz="4000" b="1" dirty="0">
                <a:solidFill>
                  <a:prstClr val="white"/>
                </a:solidFill>
                <a:effectLst>
                  <a:outerShdw blurRad="38100" dist="38100" dir="2700000" algn="tl">
                    <a:srgbClr val="000000"/>
                  </a:outerShdw>
                </a:effectLst>
              </a:rPr>
              <a:t>The idea of </a:t>
            </a:r>
            <a:r>
              <a:rPr lang="en-US" sz="4000" b="1" i="1" dirty="0">
                <a:solidFill>
                  <a:prstClr val="white"/>
                </a:solidFill>
                <a:effectLst>
                  <a:outerShdw blurRad="38100" dist="38100" dir="2700000" algn="tl">
                    <a:srgbClr val="000000"/>
                  </a:outerShdw>
                </a:effectLst>
              </a:rPr>
              <a:t>HYBRIDS</a:t>
            </a:r>
            <a:r>
              <a:rPr lang="en-US" sz="4000" b="1" dirty="0">
                <a:solidFill>
                  <a:prstClr val="white"/>
                </a:solidFill>
                <a:effectLst>
                  <a:outerShdw blurRad="38100" dist="38100" dir="2700000" algn="tl">
                    <a:srgbClr val="000000"/>
                  </a:outerShdw>
                </a:effectLst>
              </a:rPr>
              <a:t>:</a:t>
            </a:r>
          </a:p>
          <a:p>
            <a:pPr marL="457200" indent="-457200">
              <a:spcBef>
                <a:spcPts val="0"/>
              </a:spcBef>
              <a:tabLst>
                <a:tab pos="685800" algn="l"/>
              </a:tabLst>
              <a:defRPr/>
            </a:pPr>
            <a:r>
              <a:rPr lang="en-US" sz="2800" b="1" dirty="0">
                <a:solidFill>
                  <a:prstClr val="white"/>
                </a:solidFill>
                <a:effectLst>
                  <a:outerShdw blurRad="38100" dist="38100" dir="2700000" algn="tl">
                    <a:srgbClr val="000000"/>
                  </a:outerShdw>
                </a:effectLst>
              </a:rPr>
              <a:t>	</a:t>
            </a:r>
            <a:r>
              <a:rPr lang="en-US" sz="2400" dirty="0">
                <a:solidFill>
                  <a:srgbClr val="FFFF00"/>
                </a:solidFill>
                <a:effectLst>
                  <a:outerShdw blurRad="38100" dist="38100" dir="2700000" algn="tl">
                    <a:srgbClr val="000000"/>
                  </a:outerShdw>
                </a:effectLst>
              </a:rPr>
              <a:t>All real economic systems are complex combinations of capitalism, statism, and socialism. We call an economy “capitalist” when capitalism is dominant. The possibility of socialism, therefore, revolves around the problem of </a:t>
            </a:r>
            <a:r>
              <a:rPr lang="en-US" sz="2400" u="sng" dirty="0">
                <a:solidFill>
                  <a:srgbClr val="FFFF00"/>
                </a:solidFill>
                <a:effectLst>
                  <a:outerShdw blurRad="38100" dist="38100" dir="2700000" algn="tl">
                    <a:srgbClr val="000000"/>
                  </a:outerShdw>
                </a:effectLst>
              </a:rPr>
              <a:t>enlarging</a:t>
            </a:r>
            <a:r>
              <a:rPr lang="en-US" sz="2400" dirty="0">
                <a:solidFill>
                  <a:srgbClr val="FFFF00"/>
                </a:solidFill>
                <a:effectLst>
                  <a:outerShdw blurRad="38100" dist="38100" dir="2700000" algn="tl">
                    <a:srgbClr val="000000"/>
                  </a:outerShdw>
                </a:effectLst>
              </a:rPr>
              <a:t> and </a:t>
            </a:r>
            <a:r>
              <a:rPr lang="en-US" sz="2400" u="sng" dirty="0">
                <a:solidFill>
                  <a:srgbClr val="FFFF00"/>
                </a:solidFill>
                <a:effectLst>
                  <a:outerShdw blurRad="38100" dist="38100" dir="2700000" algn="tl">
                    <a:srgbClr val="000000"/>
                  </a:outerShdw>
                </a:effectLst>
              </a:rPr>
              <a:t>deepening </a:t>
            </a:r>
            <a:r>
              <a:rPr lang="en-US" sz="2400" dirty="0">
                <a:solidFill>
                  <a:srgbClr val="FFFF00"/>
                </a:solidFill>
                <a:effectLst>
                  <a:outerShdw blurRad="38100" dist="38100" dir="2700000" algn="tl">
                    <a:srgbClr val="000000"/>
                  </a:outerShdw>
                </a:effectLst>
              </a:rPr>
              <a:t>the socialist component of the hybrid and </a:t>
            </a:r>
            <a:r>
              <a:rPr lang="en-US" sz="2400" u="sng" dirty="0">
                <a:solidFill>
                  <a:srgbClr val="FFFF00"/>
                </a:solidFill>
                <a:effectLst>
                  <a:outerShdw blurRad="38100" dist="38100" dir="2700000" algn="tl">
                    <a:srgbClr val="000000"/>
                  </a:outerShdw>
                </a:effectLst>
              </a:rPr>
              <a:t>weakening</a:t>
            </a:r>
            <a:r>
              <a:rPr lang="en-US" sz="2400" dirty="0">
                <a:solidFill>
                  <a:srgbClr val="FFFF00"/>
                </a:solidFill>
                <a:effectLst>
                  <a:outerShdw blurRad="38100" dist="38100" dir="2700000" algn="tl">
                    <a:srgbClr val="000000"/>
                  </a:outerShdw>
                </a:effectLst>
              </a:rPr>
              <a:t> the capitalist component. I refer to this as the problem of building </a:t>
            </a:r>
            <a:r>
              <a:rPr lang="en-US" sz="2400" u="sng" dirty="0">
                <a:solidFill>
                  <a:srgbClr val="FFFF00"/>
                </a:solidFill>
                <a:effectLst>
                  <a:outerShdw blurRad="38100" dist="38100" dir="2700000" algn="tl">
                    <a:srgbClr val="000000"/>
                  </a:outerShdw>
                </a:effectLst>
              </a:rPr>
              <a:t>configurations of social empowerment</a:t>
            </a:r>
            <a:r>
              <a:rPr lang="en-US" sz="2400" dirty="0">
                <a:solidFill>
                  <a:srgbClr val="FFFF00"/>
                </a:solidFill>
                <a:effectLst>
                  <a:outerShdw blurRad="38100" dist="38100" dir="2700000" algn="tl">
                    <a:srgbClr val="000000"/>
                  </a:outerShdw>
                </a:effectLst>
              </a:rPr>
              <a:t>. </a:t>
            </a:r>
          </a:p>
          <a:p>
            <a:pPr marL="457200" indent="-457200">
              <a:spcBef>
                <a:spcPct val="50000"/>
              </a:spcBef>
              <a:tabLst>
                <a:tab pos="685800" algn="l"/>
              </a:tabLst>
              <a:defRPr/>
            </a:pPr>
            <a:endParaRPr lang="en-US" sz="2400" b="1" dirty="0">
              <a:solidFill>
                <a:prstClr val="white"/>
              </a:solidFill>
              <a:effectLst>
                <a:outerShdw blurRad="38100" dist="38100" dir="2700000" algn="tl">
                  <a:srgbClr val="000000"/>
                </a:outerShdw>
              </a:effectLst>
            </a:endParaRPr>
          </a:p>
        </p:txBody>
      </p:sp>
    </p:spTree>
    <p:extLst>
      <p:ext uri="{BB962C8B-B14F-4D97-AF65-F5344CB8AC3E}">
        <p14:creationId xmlns:p14="http://schemas.microsoft.com/office/powerpoint/2010/main" val="3625556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30412" name="Text Box 12"/>
          <p:cNvSpPr txBox="1">
            <a:spLocks noChangeArrowheads="1"/>
          </p:cNvSpPr>
          <p:nvPr/>
        </p:nvSpPr>
        <p:spPr bwMode="auto">
          <a:xfrm>
            <a:off x="0" y="76200"/>
            <a:ext cx="9144000" cy="554038"/>
          </a:xfrm>
          <a:prstGeom prst="rect">
            <a:avLst/>
          </a:prstGeom>
          <a:noFill/>
          <a:ln w="9525">
            <a:noFill/>
            <a:miter lim="800000"/>
            <a:headEnd/>
            <a:tailEnd/>
          </a:ln>
          <a:effectLst/>
        </p:spPr>
        <p:txBody>
          <a:bodyPr>
            <a:spAutoFit/>
          </a:bodyPr>
          <a:lstStyle/>
          <a:p>
            <a:pPr algn="ctr">
              <a:spcBef>
                <a:spcPts val="0"/>
              </a:spcBef>
              <a:defRPr/>
            </a:pPr>
            <a:r>
              <a:rPr lang="en-US" sz="3000" b="1" cap="small" dirty="0">
                <a:solidFill>
                  <a:prstClr val="white"/>
                </a:solidFill>
                <a:effectLst>
                  <a:outerShdw blurRad="38100" dist="38100" dir="2700000" algn="tl">
                    <a:srgbClr val="000000"/>
                  </a:outerShdw>
                </a:effectLst>
              </a:rPr>
              <a:t>Visual Representation of Power Configurations</a:t>
            </a:r>
          </a:p>
        </p:txBody>
      </p:sp>
      <p:grpSp>
        <p:nvGrpSpPr>
          <p:cNvPr id="13315" name="Group 24"/>
          <p:cNvGrpSpPr>
            <a:grpSpLocks/>
          </p:cNvGrpSpPr>
          <p:nvPr/>
        </p:nvGrpSpPr>
        <p:grpSpPr bwMode="auto">
          <a:xfrm>
            <a:off x="152400" y="1219200"/>
            <a:ext cx="8534400" cy="1066800"/>
            <a:chOff x="152400" y="990600"/>
            <a:chExt cx="8534401" cy="1066800"/>
          </a:xfrm>
        </p:grpSpPr>
        <p:grpSp>
          <p:nvGrpSpPr>
            <p:cNvPr id="13327" name="Group 21"/>
            <p:cNvGrpSpPr>
              <a:grpSpLocks/>
            </p:cNvGrpSpPr>
            <p:nvPr/>
          </p:nvGrpSpPr>
          <p:grpSpPr bwMode="auto">
            <a:xfrm>
              <a:off x="3657600" y="990600"/>
              <a:ext cx="5029201" cy="1066800"/>
              <a:chOff x="457200" y="1219200"/>
              <a:chExt cx="5029201" cy="1066800"/>
            </a:xfrm>
          </p:grpSpPr>
          <p:sp>
            <p:nvSpPr>
              <p:cNvPr id="13329" name="Text Box 4"/>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grpSp>
            <p:nvGrpSpPr>
              <p:cNvPr id="13330" name="Group 12"/>
              <p:cNvGrpSpPr>
                <a:grpSpLocks/>
              </p:cNvGrpSpPr>
              <p:nvPr/>
            </p:nvGrpSpPr>
            <p:grpSpPr bwMode="auto">
              <a:xfrm>
                <a:off x="3962401" y="1219200"/>
                <a:ext cx="1524000" cy="1066800"/>
                <a:chOff x="6048829" y="304800"/>
                <a:chExt cx="2104571" cy="1447800"/>
              </a:xfrm>
            </p:grpSpPr>
            <p:sp>
              <p:nvSpPr>
                <p:cNvPr id="230406" name="Oval 6"/>
                <p:cNvSpPr>
                  <a:spLocks noChangeArrowheads="1"/>
                </p:cNvSpPr>
                <p:nvPr/>
              </p:nvSpPr>
              <p:spPr bwMode="auto">
                <a:xfrm>
                  <a:off x="6048829" y="304800"/>
                  <a:ext cx="2104571"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3338" name="Text Box 7"/>
                <p:cNvSpPr txBox="1">
                  <a:spLocks noChangeArrowheads="1"/>
                </p:cNvSpPr>
                <p:nvPr/>
              </p:nvSpPr>
              <p:spPr bwMode="auto">
                <a:xfrm>
                  <a:off x="6154057" y="615043"/>
                  <a:ext cx="1894113" cy="838200"/>
                </a:xfrm>
                <a:prstGeom prst="rect">
                  <a:avLst/>
                </a:prstGeom>
                <a:no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grpSp>
          <p:grpSp>
            <p:nvGrpSpPr>
              <p:cNvPr id="13331" name="Group 13"/>
              <p:cNvGrpSpPr>
                <a:grpSpLocks/>
              </p:cNvGrpSpPr>
              <p:nvPr/>
            </p:nvGrpSpPr>
            <p:grpSpPr bwMode="auto">
              <a:xfrm>
                <a:off x="457200" y="1219200"/>
                <a:ext cx="1600200" cy="1066800"/>
                <a:chOff x="381000" y="2743200"/>
                <a:chExt cx="2209800" cy="1447800"/>
              </a:xfrm>
            </p:grpSpPr>
            <p:sp>
              <p:nvSpPr>
                <p:cNvPr id="230402"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3336" name="Text Box 10"/>
                <p:cNvSpPr txBox="1">
                  <a:spLocks noChangeArrowheads="1"/>
                </p:cNvSpPr>
                <p:nvPr/>
              </p:nvSpPr>
              <p:spPr bwMode="auto">
                <a:xfrm>
                  <a:off x="591457" y="3032760"/>
                  <a:ext cx="1676400" cy="6858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grpSp>
          <p:grpSp>
            <p:nvGrpSpPr>
              <p:cNvPr id="13332" name="Group 14"/>
              <p:cNvGrpSpPr>
                <a:grpSpLocks/>
              </p:cNvGrpSpPr>
              <p:nvPr/>
            </p:nvGrpSpPr>
            <p:grpSpPr bwMode="auto">
              <a:xfrm>
                <a:off x="2209800" y="1219200"/>
                <a:ext cx="1447800" cy="1066800"/>
                <a:chOff x="6248400" y="5029200"/>
                <a:chExt cx="2209800" cy="1447800"/>
              </a:xfrm>
            </p:grpSpPr>
            <p:sp>
              <p:nvSpPr>
                <p:cNvPr id="230408" name="Oval 8"/>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3334" name="Text Box 11"/>
                <p:cNvSpPr txBox="1">
                  <a:spLocks noChangeArrowheads="1"/>
                </p:cNvSpPr>
                <p:nvPr/>
              </p:nvSpPr>
              <p:spPr bwMode="auto">
                <a:xfrm>
                  <a:off x="6597316" y="5339443"/>
                  <a:ext cx="1676400" cy="457200"/>
                </a:xfrm>
                <a:prstGeom prst="rect">
                  <a:avLst/>
                </a:prstGeom>
                <a:noFill/>
                <a:ln w="28575">
                  <a:noFill/>
                  <a:miter lim="800000"/>
                  <a:headEnd/>
                  <a:tailEnd/>
                </a:ln>
              </p:spPr>
              <p:txBody>
                <a:bodyPr/>
                <a:lstStyle/>
                <a:p>
                  <a:pPr algn="ctr"/>
                  <a:r>
                    <a:rPr lang="en-US" b="1">
                      <a:solidFill>
                        <a:prstClr val="black"/>
                      </a:solidFill>
                      <a:cs typeface="Times New Roman" pitchFamily="18" charset="0"/>
                    </a:rPr>
                    <a:t>State Power</a:t>
                  </a:r>
                  <a:endParaRPr lang="en-US" b="1">
                    <a:solidFill>
                      <a:prstClr val="black"/>
                    </a:solidFill>
                  </a:endParaRPr>
                </a:p>
              </p:txBody>
            </p:sp>
          </p:grpSp>
        </p:grpSp>
        <p:sp>
          <p:nvSpPr>
            <p:cNvPr id="18" name="Text Box 12"/>
            <p:cNvSpPr txBox="1">
              <a:spLocks noChangeArrowheads="1"/>
            </p:cNvSpPr>
            <p:nvPr/>
          </p:nvSpPr>
          <p:spPr bwMode="auto">
            <a:xfrm>
              <a:off x="152400" y="1219200"/>
              <a:ext cx="4419601" cy="4619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Three types of power:</a:t>
              </a:r>
            </a:p>
          </p:txBody>
        </p:sp>
      </p:grpSp>
      <p:sp>
        <p:nvSpPr>
          <p:cNvPr id="19" name="Text Box 12"/>
          <p:cNvSpPr txBox="1">
            <a:spLocks noChangeArrowheads="1"/>
          </p:cNvSpPr>
          <p:nvPr/>
        </p:nvSpPr>
        <p:spPr bwMode="auto">
          <a:xfrm>
            <a:off x="0" y="2971800"/>
            <a:ext cx="5791200" cy="461963"/>
          </a:xfrm>
          <a:prstGeom prst="rect">
            <a:avLst/>
          </a:prstGeom>
          <a:noFill/>
          <a:ln w="9525">
            <a:noFill/>
            <a:miter lim="800000"/>
            <a:headEnd/>
            <a:tailEnd/>
          </a:ln>
          <a:effectLst/>
        </p:spPr>
        <p:txBody>
          <a:bodyPr>
            <a:spAutoFit/>
          </a:bodyPr>
          <a:lstStyle/>
          <a:p>
            <a:pPr>
              <a:spcBef>
                <a:spcPts val="0"/>
              </a:spcBef>
              <a:defRPr/>
            </a:pPr>
            <a:r>
              <a:rPr lang="en-US" sz="2400" b="1" dirty="0">
                <a:solidFill>
                  <a:prstClr val="white"/>
                </a:solidFill>
                <a:effectLst>
                  <a:outerShdw blurRad="38100" dist="38100" dir="2700000" algn="tl">
                    <a:srgbClr val="000000"/>
                  </a:outerShdw>
                </a:effectLst>
              </a:rPr>
              <a:t> Interaction of  forms of power:</a:t>
            </a:r>
          </a:p>
        </p:txBody>
      </p:sp>
      <p:grpSp>
        <p:nvGrpSpPr>
          <p:cNvPr id="13317" name="Group 31"/>
          <p:cNvGrpSpPr>
            <a:grpSpLocks/>
          </p:cNvGrpSpPr>
          <p:nvPr/>
        </p:nvGrpSpPr>
        <p:grpSpPr bwMode="auto">
          <a:xfrm>
            <a:off x="2514600" y="3505200"/>
            <a:ext cx="6888163" cy="461963"/>
            <a:chOff x="3124200" y="2743201"/>
            <a:chExt cx="6888162" cy="461665"/>
          </a:xfrm>
        </p:grpSpPr>
        <p:sp>
          <p:nvSpPr>
            <p:cNvPr id="16" name="Line 11"/>
            <p:cNvSpPr>
              <a:spLocks noChangeShapeType="1"/>
            </p:cNvSpPr>
            <p:nvPr/>
          </p:nvSpPr>
          <p:spPr bwMode="auto">
            <a:xfrm flipV="1">
              <a:off x="3124200" y="2971654"/>
              <a:ext cx="1425575" cy="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 name="Text Box 12"/>
            <p:cNvSpPr txBox="1">
              <a:spLocks noChangeArrowheads="1"/>
            </p:cNvSpPr>
            <p:nvPr/>
          </p:nvSpPr>
          <p:spPr bwMode="auto">
            <a:xfrm>
              <a:off x="4800600" y="2743201"/>
              <a:ext cx="5211762" cy="461665"/>
            </a:xfrm>
            <a:prstGeom prst="rect">
              <a:avLst/>
            </a:prstGeom>
            <a:noFill/>
            <a:ln w="9525">
              <a:noFill/>
              <a:miter lim="800000"/>
              <a:headEnd/>
              <a:tailEnd/>
            </a:ln>
            <a:effectLst/>
          </p:spPr>
          <p:txBody>
            <a:bodyPr>
              <a:spAutoFit/>
            </a:bodyPr>
            <a:lstStyle/>
            <a:p>
              <a:pPr>
                <a:spcBef>
                  <a:spcPct val="50000"/>
                </a:spcBef>
                <a:defRPr/>
              </a:pPr>
              <a:r>
                <a:rPr lang="en-US" sz="2400" dirty="0">
                  <a:solidFill>
                    <a:prstClr val="white"/>
                  </a:solidFill>
                  <a:effectLst>
                    <a:outerShdw blurRad="38100" dist="38100" dir="2700000" algn="tl">
                      <a:srgbClr val="000000"/>
                    </a:outerShdw>
                  </a:effectLst>
                </a:rPr>
                <a:t>= direction of power constraints</a:t>
              </a:r>
            </a:p>
          </p:txBody>
        </p:sp>
      </p:grpSp>
      <p:grpSp>
        <p:nvGrpSpPr>
          <p:cNvPr id="13318" name="Group 34"/>
          <p:cNvGrpSpPr>
            <a:grpSpLocks/>
          </p:cNvGrpSpPr>
          <p:nvPr/>
        </p:nvGrpSpPr>
        <p:grpSpPr bwMode="auto">
          <a:xfrm>
            <a:off x="0" y="4648200"/>
            <a:ext cx="9144000" cy="1938338"/>
            <a:chOff x="76200" y="4582656"/>
            <a:chExt cx="9144000" cy="1938992"/>
          </a:xfrm>
        </p:grpSpPr>
        <p:sp>
          <p:nvSpPr>
            <p:cNvPr id="25" name="Text Box 12"/>
            <p:cNvSpPr txBox="1">
              <a:spLocks noChangeArrowheads="1"/>
            </p:cNvSpPr>
            <p:nvPr/>
          </p:nvSpPr>
          <p:spPr bwMode="auto">
            <a:xfrm>
              <a:off x="76200" y="4582656"/>
              <a:ext cx="9144000" cy="1938992"/>
            </a:xfrm>
            <a:prstGeom prst="rect">
              <a:avLst/>
            </a:prstGeom>
            <a:noFill/>
            <a:ln w="9525">
              <a:noFill/>
              <a:miter lim="800000"/>
              <a:headEnd/>
              <a:tailEnd/>
            </a:ln>
            <a:effectLst/>
          </p:spPr>
          <p:txBody>
            <a:bodyPr>
              <a:spAutoFit/>
            </a:bodyPr>
            <a:lstStyle/>
            <a:p>
              <a:pPr>
                <a:spcBef>
                  <a:spcPts val="0"/>
                </a:spcBef>
                <a:defRPr/>
              </a:pPr>
              <a:r>
                <a:rPr lang="en-US" sz="2400" b="1" dirty="0">
                  <a:solidFill>
                    <a:prstClr val="white"/>
                  </a:solidFill>
                  <a:effectLst>
                    <a:outerShdw blurRad="38100" dist="38100" dir="2700000" algn="tl">
                      <a:srgbClr val="000000"/>
                    </a:outerShdw>
                  </a:effectLst>
                </a:rPr>
                <a:t> Strength and autonomy of power:</a:t>
              </a:r>
            </a:p>
            <a:p>
              <a:pPr>
                <a:spcBef>
                  <a:spcPts val="0"/>
                </a:spcBef>
                <a:defRPr/>
              </a:pPr>
              <a:endParaRPr lang="en-US" sz="2400" b="1" dirty="0">
                <a:solidFill>
                  <a:prstClr val="white"/>
                </a:solidFill>
                <a:effectLst>
                  <a:outerShdw blurRad="38100" dist="38100" dir="2700000" algn="tl">
                    <a:srgbClr val="000000"/>
                  </a:outerShdw>
                </a:effectLst>
              </a:endParaRPr>
            </a:p>
            <a:p>
              <a:pPr>
                <a:spcBef>
                  <a:spcPts val="0"/>
                </a:spcBef>
                <a:defRPr/>
              </a:pPr>
              <a:endParaRPr lang="en-US" sz="2400" b="1" dirty="0">
                <a:solidFill>
                  <a:prstClr val="white"/>
                </a:solidFill>
                <a:effectLst>
                  <a:outerShdw blurRad="38100" dist="38100" dir="2700000" algn="tl">
                    <a:srgbClr val="000000"/>
                  </a:outerShdw>
                </a:effectLst>
              </a:endParaRPr>
            </a:p>
            <a:p>
              <a:pPr>
                <a:spcBef>
                  <a:spcPts val="0"/>
                </a:spcBef>
                <a:defRPr/>
              </a:pPr>
              <a:endParaRPr lang="en-US" sz="2400" b="1" dirty="0">
                <a:solidFill>
                  <a:prstClr val="white"/>
                </a:solidFill>
                <a:effectLst>
                  <a:outerShdw blurRad="38100" dist="38100" dir="2700000" algn="tl">
                    <a:srgbClr val="000000"/>
                  </a:outerShdw>
                </a:effectLst>
              </a:endParaRPr>
            </a:p>
            <a:p>
              <a:pPr>
                <a:spcBef>
                  <a:spcPts val="0"/>
                </a:spcBef>
                <a:defRPr/>
              </a:pPr>
              <a:endParaRPr lang="en-US" sz="2400" b="1" dirty="0">
                <a:solidFill>
                  <a:prstClr val="white"/>
                </a:solidFill>
                <a:effectLst>
                  <a:outerShdw blurRad="38100" dist="38100" dir="2700000" algn="tl">
                    <a:srgbClr val="000000"/>
                  </a:outerShdw>
                </a:effectLst>
              </a:endParaRPr>
            </a:p>
          </p:txBody>
        </p:sp>
        <p:sp>
          <p:nvSpPr>
            <p:cNvPr id="30" name="Text Box 12"/>
            <p:cNvSpPr txBox="1">
              <a:spLocks noChangeArrowheads="1"/>
            </p:cNvSpPr>
            <p:nvPr/>
          </p:nvSpPr>
          <p:spPr bwMode="auto">
            <a:xfrm>
              <a:off x="4267200" y="5257572"/>
              <a:ext cx="3124200" cy="462118"/>
            </a:xfrm>
            <a:prstGeom prst="rect">
              <a:avLst/>
            </a:prstGeom>
            <a:noFill/>
            <a:ln w="9525">
              <a:noFill/>
              <a:miter lim="800000"/>
              <a:headEnd/>
              <a:tailEnd/>
            </a:ln>
            <a:effectLst/>
          </p:spPr>
          <p:txBody>
            <a:bodyPr>
              <a:spAutoFit/>
            </a:bodyPr>
            <a:lstStyle/>
            <a:p>
              <a:pPr>
                <a:spcBef>
                  <a:spcPct val="50000"/>
                </a:spcBef>
                <a:defRPr/>
              </a:pPr>
              <a:r>
                <a:rPr lang="en-US" sz="2400" dirty="0">
                  <a:solidFill>
                    <a:prstClr val="white"/>
                  </a:solidFill>
                  <a:effectLst>
                    <a:outerShdw blurRad="38100" dist="38100" dir="2700000" algn="tl">
                      <a:srgbClr val="000000"/>
                    </a:outerShdw>
                  </a:effectLst>
                </a:rPr>
                <a:t>= primary</a:t>
              </a:r>
            </a:p>
          </p:txBody>
        </p:sp>
        <p:sp>
          <p:nvSpPr>
            <p:cNvPr id="27" name="Line 11"/>
            <p:cNvSpPr>
              <a:spLocks noChangeShapeType="1"/>
            </p:cNvSpPr>
            <p:nvPr/>
          </p:nvSpPr>
          <p:spPr bwMode="auto">
            <a:xfrm flipV="1">
              <a:off x="2590800" y="5486249"/>
              <a:ext cx="1600200" cy="11116"/>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grpSp>
          <p:nvGrpSpPr>
            <p:cNvPr id="13322" name="Group 32"/>
            <p:cNvGrpSpPr>
              <a:grpSpLocks/>
            </p:cNvGrpSpPr>
            <p:nvPr/>
          </p:nvGrpSpPr>
          <p:grpSpPr bwMode="auto">
            <a:xfrm>
              <a:off x="2590800" y="5638802"/>
              <a:ext cx="4876800" cy="461665"/>
              <a:chOff x="2590800" y="5638802"/>
              <a:chExt cx="4876800" cy="461665"/>
            </a:xfrm>
          </p:grpSpPr>
          <p:sp>
            <p:nvSpPr>
              <p:cNvPr id="31" name="Text Box 12"/>
              <p:cNvSpPr txBox="1">
                <a:spLocks noChangeArrowheads="1"/>
              </p:cNvSpPr>
              <p:nvPr/>
            </p:nvSpPr>
            <p:spPr bwMode="auto">
              <a:xfrm>
                <a:off x="4267200" y="5638700"/>
                <a:ext cx="3200400" cy="462118"/>
              </a:xfrm>
              <a:prstGeom prst="rect">
                <a:avLst/>
              </a:prstGeom>
              <a:noFill/>
              <a:ln w="9525">
                <a:noFill/>
                <a:miter lim="800000"/>
                <a:headEnd/>
                <a:tailEnd/>
              </a:ln>
              <a:effectLst/>
            </p:spPr>
            <p:txBody>
              <a:bodyPr>
                <a:spAutoFit/>
              </a:bodyPr>
              <a:lstStyle/>
              <a:p>
                <a:pPr>
                  <a:spcBef>
                    <a:spcPct val="50000"/>
                  </a:spcBef>
                  <a:defRPr/>
                </a:pPr>
                <a:r>
                  <a:rPr lang="en-US" sz="2400" dirty="0">
                    <a:solidFill>
                      <a:prstClr val="white"/>
                    </a:solidFill>
                    <a:effectLst>
                      <a:outerShdw blurRad="38100" dist="38100" dir="2700000" algn="tl">
                        <a:srgbClr val="000000"/>
                      </a:outerShdw>
                    </a:effectLst>
                  </a:rPr>
                  <a:t>= secondary</a:t>
                </a:r>
              </a:p>
            </p:txBody>
          </p:sp>
          <p:sp>
            <p:nvSpPr>
              <p:cNvPr id="29" name="Line 11"/>
              <p:cNvSpPr>
                <a:spLocks noChangeShapeType="1"/>
              </p:cNvSpPr>
              <p:nvPr/>
            </p:nvSpPr>
            <p:spPr bwMode="auto">
              <a:xfrm flipV="1">
                <a:off x="2590800" y="5878493"/>
                <a:ext cx="1600200" cy="9528"/>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grpSp>
      </p:grpSp>
    </p:spTree>
    <p:extLst>
      <p:ext uri="{BB962C8B-B14F-4D97-AF65-F5344CB8AC3E}">
        <p14:creationId xmlns:p14="http://schemas.microsoft.com/office/powerpoint/2010/main" val="27645320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4338"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14339" name="Text Box 5"/>
          <p:cNvSpPr txBox="1">
            <a:spLocks noChangeArrowheads="1"/>
          </p:cNvSpPr>
          <p:nvPr/>
        </p:nvSpPr>
        <p:spPr bwMode="auto">
          <a:xfrm>
            <a:off x="6743700" y="8715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14340" name="Text Box 9"/>
          <p:cNvSpPr txBox="1">
            <a:spLocks noChangeArrowheads="1"/>
          </p:cNvSpPr>
          <p:nvPr/>
        </p:nvSpPr>
        <p:spPr bwMode="auto">
          <a:xfrm>
            <a:off x="228600" y="38100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15" name="Text Box 12"/>
          <p:cNvSpPr txBox="1">
            <a:spLocks noChangeArrowheads="1"/>
          </p:cNvSpPr>
          <p:nvPr/>
        </p:nvSpPr>
        <p:spPr bwMode="auto">
          <a:xfrm>
            <a:off x="0" y="2667000"/>
            <a:ext cx="9144000" cy="646113"/>
          </a:xfrm>
          <a:prstGeom prst="rect">
            <a:avLst/>
          </a:prstGeom>
          <a:noFill/>
          <a:ln w="9525">
            <a:noFill/>
            <a:miter lim="800000"/>
            <a:headEnd/>
            <a:tailEnd/>
          </a:ln>
          <a:effectLst/>
        </p:spPr>
        <p:txBody>
          <a:bodyPr>
            <a:spAutoFit/>
          </a:bodyPr>
          <a:lstStyle/>
          <a:p>
            <a:pPr algn="ctr">
              <a:spcBef>
                <a:spcPts val="0"/>
              </a:spcBef>
              <a:defRPr/>
            </a:pPr>
            <a:r>
              <a:rPr lang="en-US" b="1" dirty="0">
                <a:solidFill>
                  <a:prstClr val="white"/>
                </a:solidFill>
                <a:effectLst>
                  <a:outerShdw blurRad="38100" dist="38100" dir="2700000" algn="tl">
                    <a:srgbClr val="000000"/>
                  </a:outerShdw>
                </a:effectLst>
              </a:rPr>
              <a:t>Conventional democracy: </a:t>
            </a:r>
          </a:p>
          <a:p>
            <a:pPr algn="ctr">
              <a:spcBef>
                <a:spcPts val="0"/>
              </a:spcBef>
              <a:defRPr/>
            </a:pPr>
            <a:r>
              <a:rPr lang="en-US" b="1" dirty="0">
                <a:solidFill>
                  <a:prstClr val="white"/>
                </a:solidFill>
                <a:effectLst>
                  <a:outerShdw blurRad="38100" dist="38100" dir="2700000" algn="tl">
                    <a:srgbClr val="000000"/>
                  </a:outerShdw>
                </a:effectLst>
              </a:rPr>
              <a:t>Social power dominates state power</a:t>
            </a:r>
          </a:p>
        </p:txBody>
      </p:sp>
      <p:sp>
        <p:nvSpPr>
          <p:cNvPr id="16" name="Text Box 12"/>
          <p:cNvSpPr txBox="1">
            <a:spLocks noChangeArrowheads="1"/>
          </p:cNvSpPr>
          <p:nvPr/>
        </p:nvSpPr>
        <p:spPr bwMode="auto">
          <a:xfrm>
            <a:off x="0" y="228600"/>
            <a:ext cx="9144000" cy="523875"/>
          </a:xfrm>
          <a:prstGeom prst="rect">
            <a:avLst/>
          </a:prstGeom>
          <a:noFill/>
          <a:ln w="9525">
            <a:noFill/>
            <a:miter lim="800000"/>
            <a:headEnd/>
            <a:tailEnd/>
          </a:ln>
          <a:effectLst/>
        </p:spPr>
        <p:txBody>
          <a:bodyPr>
            <a:spAutoFit/>
          </a:bodyPr>
          <a:lstStyle/>
          <a:p>
            <a:pPr algn="ctr">
              <a:spcBef>
                <a:spcPct val="50000"/>
              </a:spcBef>
              <a:defRPr/>
            </a:pPr>
            <a:r>
              <a:rPr lang="en-US" sz="2800" b="1" dirty="0">
                <a:solidFill>
                  <a:prstClr val="white"/>
                </a:solidFill>
                <a:effectLst>
                  <a:outerShdw blurRad="38100" dist="38100" dir="2700000" algn="tl">
                    <a:srgbClr val="000000"/>
                  </a:outerShdw>
                </a:effectLst>
              </a:rPr>
              <a:t>Illustration of Power Configurations</a:t>
            </a:r>
          </a:p>
        </p:txBody>
      </p:sp>
      <p:sp>
        <p:nvSpPr>
          <p:cNvPr id="17" name="Text Box 12"/>
          <p:cNvSpPr txBox="1">
            <a:spLocks noChangeArrowheads="1"/>
          </p:cNvSpPr>
          <p:nvPr/>
        </p:nvSpPr>
        <p:spPr bwMode="auto">
          <a:xfrm>
            <a:off x="0" y="5562600"/>
            <a:ext cx="9144000" cy="646113"/>
          </a:xfrm>
          <a:prstGeom prst="rect">
            <a:avLst/>
          </a:prstGeom>
          <a:noFill/>
          <a:ln w="9525">
            <a:noFill/>
            <a:miter lim="800000"/>
            <a:headEnd/>
            <a:tailEnd/>
          </a:ln>
          <a:effectLst/>
        </p:spPr>
        <p:txBody>
          <a:bodyPr>
            <a:spAutoFit/>
          </a:bodyPr>
          <a:lstStyle/>
          <a:p>
            <a:pPr algn="ctr">
              <a:spcBef>
                <a:spcPts val="0"/>
              </a:spcBef>
              <a:defRPr/>
            </a:pPr>
            <a:r>
              <a:rPr lang="en-US" b="1" dirty="0">
                <a:solidFill>
                  <a:prstClr val="white"/>
                </a:solidFill>
                <a:effectLst>
                  <a:outerShdw blurRad="38100" dist="38100" dir="2700000" algn="tl">
                    <a:srgbClr val="000000"/>
                  </a:outerShdw>
                </a:effectLst>
              </a:rPr>
              <a:t>Corporate control of political parties: </a:t>
            </a:r>
          </a:p>
          <a:p>
            <a:pPr algn="ctr">
              <a:spcBef>
                <a:spcPts val="0"/>
              </a:spcBef>
              <a:defRPr/>
            </a:pPr>
            <a:r>
              <a:rPr lang="en-US" b="1" dirty="0">
                <a:solidFill>
                  <a:prstClr val="white"/>
                </a:solidFill>
                <a:effectLst>
                  <a:outerShdw blurRad="38100" dist="38100" dir="2700000" algn="tl">
                    <a:srgbClr val="000000"/>
                  </a:outerShdw>
                </a:effectLst>
              </a:rPr>
              <a:t>Economic power dominates social power</a:t>
            </a:r>
          </a:p>
        </p:txBody>
      </p:sp>
      <p:sp>
        <p:nvSpPr>
          <p:cNvPr id="14344" name="Text Box 4"/>
          <p:cNvSpPr txBox="1">
            <a:spLocks noChangeArrowheads="1"/>
          </p:cNvSpPr>
          <p:nvPr/>
        </p:nvSpPr>
        <p:spPr bwMode="auto">
          <a:xfrm>
            <a:off x="7162800" y="2662238"/>
            <a:ext cx="342900" cy="342900"/>
          </a:xfrm>
          <a:prstGeom prst="rect">
            <a:avLst/>
          </a:prstGeom>
          <a:noFill/>
          <a:ln w="9525">
            <a:noFill/>
            <a:miter lim="800000"/>
            <a:headEnd/>
            <a:tailEnd/>
          </a:ln>
        </p:spPr>
        <p:txBody>
          <a:bodyPr/>
          <a:lstStyle/>
          <a:p>
            <a:endParaRPr lang="en-US" b="1">
              <a:solidFill>
                <a:prstClr val="black"/>
              </a:solidFill>
            </a:endParaRPr>
          </a:p>
        </p:txBody>
      </p:sp>
      <p:grpSp>
        <p:nvGrpSpPr>
          <p:cNvPr id="14345" name="Group 18"/>
          <p:cNvGrpSpPr>
            <a:grpSpLocks/>
          </p:cNvGrpSpPr>
          <p:nvPr/>
        </p:nvGrpSpPr>
        <p:grpSpPr bwMode="auto">
          <a:xfrm>
            <a:off x="2057400" y="4191000"/>
            <a:ext cx="1600200" cy="1066800"/>
            <a:chOff x="5943600" y="304800"/>
            <a:chExt cx="2209800" cy="1447800"/>
          </a:xfrm>
        </p:grpSpPr>
        <p:sp>
          <p:nvSpPr>
            <p:cNvPr id="20" name="Oval 6"/>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4358" name="Text Box 7"/>
            <p:cNvSpPr txBox="1">
              <a:spLocks noChangeArrowheads="1"/>
            </p:cNvSpPr>
            <p:nvPr/>
          </p:nvSpPr>
          <p:spPr bwMode="auto">
            <a:xfrm>
              <a:off x="6154057" y="615043"/>
              <a:ext cx="1894113" cy="838200"/>
            </a:xfrm>
            <a:prstGeom prst="rect">
              <a:avLst/>
            </a:prstGeom>
            <a:no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grpSp>
      <p:grpSp>
        <p:nvGrpSpPr>
          <p:cNvPr id="14346" name="Group 21"/>
          <p:cNvGrpSpPr>
            <a:grpSpLocks/>
          </p:cNvGrpSpPr>
          <p:nvPr/>
        </p:nvGrpSpPr>
        <p:grpSpPr bwMode="auto">
          <a:xfrm>
            <a:off x="2057400" y="1447800"/>
            <a:ext cx="1600200" cy="1066800"/>
            <a:chOff x="381000" y="2743200"/>
            <a:chExt cx="2209800" cy="1447800"/>
          </a:xfrm>
        </p:grpSpPr>
        <p:sp>
          <p:nvSpPr>
            <p:cNvPr id="23"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4356" name="Text Box 10"/>
            <p:cNvSpPr txBox="1">
              <a:spLocks noChangeArrowheads="1"/>
            </p:cNvSpPr>
            <p:nvPr/>
          </p:nvSpPr>
          <p:spPr bwMode="auto">
            <a:xfrm>
              <a:off x="591457" y="3032760"/>
              <a:ext cx="1676400" cy="6858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grpSp>
      <p:grpSp>
        <p:nvGrpSpPr>
          <p:cNvPr id="14347" name="Group 24"/>
          <p:cNvGrpSpPr>
            <a:grpSpLocks/>
          </p:cNvGrpSpPr>
          <p:nvPr/>
        </p:nvGrpSpPr>
        <p:grpSpPr bwMode="auto">
          <a:xfrm>
            <a:off x="5486400" y="1524000"/>
            <a:ext cx="1600200" cy="1066800"/>
            <a:chOff x="6248400" y="5029200"/>
            <a:chExt cx="2209800" cy="1447800"/>
          </a:xfrm>
        </p:grpSpPr>
        <p:sp>
          <p:nvSpPr>
            <p:cNvPr id="26" name="Oval 8"/>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4354" name="Text Box 11"/>
            <p:cNvSpPr txBox="1">
              <a:spLocks noChangeArrowheads="1"/>
            </p:cNvSpPr>
            <p:nvPr/>
          </p:nvSpPr>
          <p:spPr bwMode="auto">
            <a:xfrm>
              <a:off x="6564086" y="5339443"/>
              <a:ext cx="1676400" cy="457200"/>
            </a:xfrm>
            <a:prstGeom prst="rect">
              <a:avLst/>
            </a:prstGeom>
            <a:noFill/>
            <a:ln w="28575">
              <a:noFill/>
              <a:miter lim="800000"/>
              <a:headEnd/>
              <a:tailEnd/>
            </a:ln>
          </p:spPr>
          <p:txBody>
            <a:bodyPr/>
            <a:lstStyle/>
            <a:p>
              <a:pPr algn="ctr"/>
              <a:r>
                <a:rPr lang="en-US" b="1">
                  <a:solidFill>
                    <a:prstClr val="black"/>
                  </a:solidFill>
                  <a:cs typeface="Times New Roman" pitchFamily="18" charset="0"/>
                </a:rPr>
                <a:t>State Power</a:t>
              </a:r>
              <a:endParaRPr lang="en-US" b="1">
                <a:solidFill>
                  <a:prstClr val="black"/>
                </a:solidFill>
              </a:endParaRPr>
            </a:p>
          </p:txBody>
        </p:sp>
      </p:grpSp>
      <p:grpSp>
        <p:nvGrpSpPr>
          <p:cNvPr id="14348" name="Group 27"/>
          <p:cNvGrpSpPr>
            <a:grpSpLocks/>
          </p:cNvGrpSpPr>
          <p:nvPr/>
        </p:nvGrpSpPr>
        <p:grpSpPr bwMode="auto">
          <a:xfrm>
            <a:off x="5486400" y="4191000"/>
            <a:ext cx="1600200" cy="1066800"/>
            <a:chOff x="381000" y="2743200"/>
            <a:chExt cx="2209800" cy="1447800"/>
          </a:xfrm>
        </p:grpSpPr>
        <p:sp>
          <p:nvSpPr>
            <p:cNvPr id="29"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4352" name="Text Box 10"/>
            <p:cNvSpPr txBox="1">
              <a:spLocks noChangeArrowheads="1"/>
            </p:cNvSpPr>
            <p:nvPr/>
          </p:nvSpPr>
          <p:spPr bwMode="auto">
            <a:xfrm>
              <a:off x="591457" y="3032760"/>
              <a:ext cx="1676400" cy="6858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grpSp>
      <p:sp>
        <p:nvSpPr>
          <p:cNvPr id="31" name="Line 11"/>
          <p:cNvSpPr>
            <a:spLocks noChangeShapeType="1"/>
          </p:cNvSpPr>
          <p:nvPr/>
        </p:nvSpPr>
        <p:spPr bwMode="auto">
          <a:xfrm flipV="1">
            <a:off x="3886200" y="1981200"/>
            <a:ext cx="1524000" cy="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 name="Line 11"/>
          <p:cNvSpPr>
            <a:spLocks noChangeShapeType="1"/>
          </p:cNvSpPr>
          <p:nvPr/>
        </p:nvSpPr>
        <p:spPr bwMode="auto">
          <a:xfrm flipV="1">
            <a:off x="3886200" y="4724400"/>
            <a:ext cx="1501775" cy="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9286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5362" name="Text Box 9"/>
          <p:cNvSpPr txBox="1">
            <a:spLocks noChangeArrowheads="1"/>
          </p:cNvSpPr>
          <p:nvPr/>
        </p:nvSpPr>
        <p:spPr bwMode="auto">
          <a:xfrm>
            <a:off x="-4763" y="4738688"/>
            <a:ext cx="3810001" cy="366712"/>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15363" name="Text Box 5"/>
          <p:cNvSpPr txBox="1">
            <a:spLocks noChangeArrowheads="1"/>
          </p:cNvSpPr>
          <p:nvPr/>
        </p:nvSpPr>
        <p:spPr bwMode="auto">
          <a:xfrm>
            <a:off x="6743700" y="8715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15364" name="Text Box 9"/>
          <p:cNvSpPr txBox="1">
            <a:spLocks noChangeArrowheads="1"/>
          </p:cNvSpPr>
          <p:nvPr/>
        </p:nvSpPr>
        <p:spPr bwMode="auto">
          <a:xfrm>
            <a:off x="-12700" y="1370013"/>
            <a:ext cx="3810000" cy="366712"/>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16" name="Text Box 12"/>
          <p:cNvSpPr txBox="1">
            <a:spLocks noChangeArrowheads="1"/>
          </p:cNvSpPr>
          <p:nvPr/>
        </p:nvSpPr>
        <p:spPr bwMode="auto">
          <a:xfrm>
            <a:off x="0" y="228600"/>
            <a:ext cx="9144000" cy="523875"/>
          </a:xfrm>
          <a:prstGeom prst="rect">
            <a:avLst/>
          </a:prstGeom>
          <a:noFill/>
          <a:ln w="9525">
            <a:noFill/>
            <a:miter lim="800000"/>
            <a:headEnd/>
            <a:tailEnd/>
          </a:ln>
          <a:effectLst/>
        </p:spPr>
        <p:txBody>
          <a:bodyPr>
            <a:spAutoFit/>
          </a:bodyPr>
          <a:lstStyle/>
          <a:p>
            <a:pPr algn="ctr">
              <a:spcBef>
                <a:spcPct val="50000"/>
              </a:spcBef>
              <a:defRPr/>
            </a:pPr>
            <a:r>
              <a:rPr lang="en-US" sz="2800" b="1" dirty="0">
                <a:solidFill>
                  <a:prstClr val="white"/>
                </a:solidFill>
                <a:effectLst>
                  <a:outerShdw blurRad="38100" dist="38100" dir="2700000" algn="tl">
                    <a:srgbClr val="000000"/>
                  </a:outerShdw>
                </a:effectLst>
              </a:rPr>
              <a:t>Illustration of Power Configurations</a:t>
            </a:r>
          </a:p>
        </p:txBody>
      </p:sp>
      <p:sp>
        <p:nvSpPr>
          <p:cNvPr id="17" name="Text Box 12"/>
          <p:cNvSpPr txBox="1">
            <a:spLocks noChangeArrowheads="1"/>
          </p:cNvSpPr>
          <p:nvPr/>
        </p:nvSpPr>
        <p:spPr bwMode="auto">
          <a:xfrm>
            <a:off x="-12700" y="2819400"/>
            <a:ext cx="9144000" cy="646113"/>
          </a:xfrm>
          <a:prstGeom prst="rect">
            <a:avLst/>
          </a:prstGeom>
          <a:noFill/>
          <a:ln w="9525">
            <a:noFill/>
            <a:miter lim="800000"/>
            <a:headEnd/>
            <a:tailEnd/>
          </a:ln>
          <a:effectLst/>
        </p:spPr>
        <p:txBody>
          <a:bodyPr>
            <a:spAutoFit/>
          </a:bodyPr>
          <a:lstStyle/>
          <a:p>
            <a:pPr algn="ctr">
              <a:spcBef>
                <a:spcPts val="0"/>
              </a:spcBef>
              <a:defRPr/>
            </a:pPr>
            <a:r>
              <a:rPr lang="en-US" b="1" dirty="0">
                <a:solidFill>
                  <a:prstClr val="white"/>
                </a:solidFill>
                <a:effectLst>
                  <a:outerShdw blurRad="38100" dist="38100" dir="2700000" algn="tl">
                    <a:srgbClr val="000000"/>
                  </a:outerShdw>
                </a:effectLst>
              </a:rPr>
              <a:t>Corporate control of state power via funding of political parties</a:t>
            </a:r>
          </a:p>
          <a:p>
            <a:pPr algn="ctr">
              <a:spcBef>
                <a:spcPts val="0"/>
              </a:spcBef>
              <a:defRPr/>
            </a:pPr>
            <a:endParaRPr lang="en-US" b="1" dirty="0">
              <a:solidFill>
                <a:prstClr val="white"/>
              </a:solidFill>
              <a:effectLst>
                <a:outerShdw blurRad="38100" dist="38100" dir="2700000" algn="tl">
                  <a:srgbClr val="000000"/>
                </a:outerShdw>
              </a:effectLst>
            </a:endParaRPr>
          </a:p>
        </p:txBody>
      </p:sp>
      <p:grpSp>
        <p:nvGrpSpPr>
          <p:cNvPr id="15367" name="Group 18"/>
          <p:cNvGrpSpPr>
            <a:grpSpLocks/>
          </p:cNvGrpSpPr>
          <p:nvPr/>
        </p:nvGrpSpPr>
        <p:grpSpPr bwMode="auto">
          <a:xfrm>
            <a:off x="336550" y="1446213"/>
            <a:ext cx="1600200" cy="1066800"/>
            <a:chOff x="5943600" y="304800"/>
            <a:chExt cx="2209800" cy="1447800"/>
          </a:xfrm>
        </p:grpSpPr>
        <p:sp>
          <p:nvSpPr>
            <p:cNvPr id="20" name="Oval 6"/>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5390" name="Text Box 7"/>
            <p:cNvSpPr txBox="1">
              <a:spLocks noChangeArrowheads="1"/>
            </p:cNvSpPr>
            <p:nvPr/>
          </p:nvSpPr>
          <p:spPr bwMode="auto">
            <a:xfrm>
              <a:off x="6154057" y="615043"/>
              <a:ext cx="1894113" cy="838200"/>
            </a:xfrm>
            <a:prstGeom prst="rect">
              <a:avLst/>
            </a:prstGeom>
            <a:no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grpSp>
      <p:grpSp>
        <p:nvGrpSpPr>
          <p:cNvPr id="15368" name="Group 24"/>
          <p:cNvGrpSpPr>
            <a:grpSpLocks/>
          </p:cNvGrpSpPr>
          <p:nvPr/>
        </p:nvGrpSpPr>
        <p:grpSpPr bwMode="auto">
          <a:xfrm>
            <a:off x="7127875" y="1455738"/>
            <a:ext cx="1600200" cy="1066800"/>
            <a:chOff x="6248400" y="5029200"/>
            <a:chExt cx="2209800" cy="1447800"/>
          </a:xfrm>
        </p:grpSpPr>
        <p:sp>
          <p:nvSpPr>
            <p:cNvPr id="26" name="Oval 8"/>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5388" name="Text Box 11"/>
            <p:cNvSpPr txBox="1">
              <a:spLocks noChangeArrowheads="1"/>
            </p:cNvSpPr>
            <p:nvPr/>
          </p:nvSpPr>
          <p:spPr bwMode="auto">
            <a:xfrm>
              <a:off x="6564086" y="5339443"/>
              <a:ext cx="1676400" cy="457200"/>
            </a:xfrm>
            <a:prstGeom prst="rect">
              <a:avLst/>
            </a:prstGeom>
            <a:noFill/>
            <a:ln w="28575">
              <a:noFill/>
              <a:miter lim="800000"/>
              <a:headEnd/>
              <a:tailEnd/>
            </a:ln>
          </p:spPr>
          <p:txBody>
            <a:bodyPr/>
            <a:lstStyle/>
            <a:p>
              <a:pPr algn="ctr"/>
              <a:r>
                <a:rPr lang="en-US" b="1">
                  <a:solidFill>
                    <a:prstClr val="black"/>
                  </a:solidFill>
                  <a:cs typeface="Times New Roman" pitchFamily="18" charset="0"/>
                </a:rPr>
                <a:t>State Power</a:t>
              </a:r>
              <a:endParaRPr lang="en-US" b="1">
                <a:solidFill>
                  <a:prstClr val="black"/>
                </a:solidFill>
              </a:endParaRPr>
            </a:p>
          </p:txBody>
        </p:sp>
      </p:grpSp>
      <p:grpSp>
        <p:nvGrpSpPr>
          <p:cNvPr id="15369" name="Group 27"/>
          <p:cNvGrpSpPr>
            <a:grpSpLocks/>
          </p:cNvGrpSpPr>
          <p:nvPr/>
        </p:nvGrpSpPr>
        <p:grpSpPr bwMode="auto">
          <a:xfrm>
            <a:off x="3689350" y="1446213"/>
            <a:ext cx="1600200" cy="1066800"/>
            <a:chOff x="381000" y="2743200"/>
            <a:chExt cx="2209800" cy="1447800"/>
          </a:xfrm>
        </p:grpSpPr>
        <p:sp>
          <p:nvSpPr>
            <p:cNvPr id="29"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5386" name="Text Box 10"/>
            <p:cNvSpPr txBox="1">
              <a:spLocks noChangeArrowheads="1"/>
            </p:cNvSpPr>
            <p:nvPr/>
          </p:nvSpPr>
          <p:spPr bwMode="auto">
            <a:xfrm>
              <a:off x="591457" y="3032760"/>
              <a:ext cx="1676400" cy="6858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grpSp>
      <p:sp>
        <p:nvSpPr>
          <p:cNvPr id="31" name="Line 11"/>
          <p:cNvSpPr>
            <a:spLocks noChangeShapeType="1"/>
          </p:cNvSpPr>
          <p:nvPr/>
        </p:nvSpPr>
        <p:spPr bwMode="auto">
          <a:xfrm flipV="1">
            <a:off x="5451475" y="1912938"/>
            <a:ext cx="1577975" cy="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 name="Line 11"/>
          <p:cNvSpPr>
            <a:spLocks noChangeShapeType="1"/>
          </p:cNvSpPr>
          <p:nvPr/>
        </p:nvSpPr>
        <p:spPr bwMode="auto">
          <a:xfrm flipV="1">
            <a:off x="2012950" y="1979613"/>
            <a:ext cx="1577975" cy="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5372" name="Text Box 9"/>
          <p:cNvSpPr txBox="1">
            <a:spLocks noChangeArrowheads="1"/>
          </p:cNvSpPr>
          <p:nvPr/>
        </p:nvSpPr>
        <p:spPr bwMode="auto">
          <a:xfrm>
            <a:off x="150813" y="4495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25" name="Text Box 12"/>
          <p:cNvSpPr txBox="1">
            <a:spLocks noChangeArrowheads="1"/>
          </p:cNvSpPr>
          <p:nvPr/>
        </p:nvSpPr>
        <p:spPr bwMode="auto">
          <a:xfrm>
            <a:off x="-77788" y="5943600"/>
            <a:ext cx="9144001" cy="646113"/>
          </a:xfrm>
          <a:prstGeom prst="rect">
            <a:avLst/>
          </a:prstGeom>
          <a:noFill/>
          <a:ln w="9525">
            <a:noFill/>
            <a:miter lim="800000"/>
            <a:headEnd/>
            <a:tailEnd/>
          </a:ln>
          <a:effectLst/>
        </p:spPr>
        <p:txBody>
          <a:bodyPr>
            <a:spAutoFit/>
          </a:bodyPr>
          <a:lstStyle/>
          <a:p>
            <a:pPr algn="ctr">
              <a:spcBef>
                <a:spcPts val="0"/>
              </a:spcBef>
              <a:defRPr/>
            </a:pPr>
            <a:r>
              <a:rPr lang="en-US" b="1" dirty="0">
                <a:solidFill>
                  <a:prstClr val="white"/>
                </a:solidFill>
                <a:effectLst>
                  <a:outerShdw blurRad="38100" dist="38100" dir="2700000" algn="tl">
                    <a:srgbClr val="000000"/>
                  </a:outerShdw>
                </a:effectLst>
              </a:rPr>
              <a:t>Social control of economic power via state regulation of capital</a:t>
            </a:r>
          </a:p>
          <a:p>
            <a:pPr algn="ctr">
              <a:spcBef>
                <a:spcPts val="0"/>
              </a:spcBef>
              <a:defRPr/>
            </a:pPr>
            <a:endParaRPr lang="en-US" b="1" dirty="0">
              <a:solidFill>
                <a:prstClr val="white"/>
              </a:solidFill>
              <a:effectLst>
                <a:outerShdw blurRad="38100" dist="38100" dir="2700000" algn="tl">
                  <a:srgbClr val="000000"/>
                </a:outerShdw>
              </a:effectLst>
            </a:endParaRPr>
          </a:p>
        </p:txBody>
      </p:sp>
      <p:grpSp>
        <p:nvGrpSpPr>
          <p:cNvPr id="15374" name="Group 18"/>
          <p:cNvGrpSpPr>
            <a:grpSpLocks/>
          </p:cNvGrpSpPr>
          <p:nvPr/>
        </p:nvGrpSpPr>
        <p:grpSpPr bwMode="auto">
          <a:xfrm>
            <a:off x="498475" y="4572000"/>
            <a:ext cx="1600200" cy="1066800"/>
            <a:chOff x="5943600" y="304800"/>
            <a:chExt cx="2209800" cy="1447800"/>
          </a:xfrm>
        </p:grpSpPr>
        <p:sp>
          <p:nvSpPr>
            <p:cNvPr id="28" name="Oval 6"/>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5384" name="Text Box 7"/>
            <p:cNvSpPr txBox="1">
              <a:spLocks noChangeArrowheads="1"/>
            </p:cNvSpPr>
            <p:nvPr/>
          </p:nvSpPr>
          <p:spPr bwMode="auto">
            <a:xfrm>
              <a:off x="6154057" y="615043"/>
              <a:ext cx="1894113" cy="8382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grpSp>
      <p:grpSp>
        <p:nvGrpSpPr>
          <p:cNvPr id="15375" name="Group 24"/>
          <p:cNvGrpSpPr>
            <a:grpSpLocks/>
          </p:cNvGrpSpPr>
          <p:nvPr/>
        </p:nvGrpSpPr>
        <p:grpSpPr bwMode="auto">
          <a:xfrm>
            <a:off x="7291388" y="4581525"/>
            <a:ext cx="1600200" cy="1066800"/>
            <a:chOff x="6248400" y="5029200"/>
            <a:chExt cx="2209800" cy="1447800"/>
          </a:xfrm>
        </p:grpSpPr>
        <p:sp>
          <p:nvSpPr>
            <p:cNvPr id="34" name="Oval 8"/>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5382" name="Text Box 11"/>
            <p:cNvSpPr txBox="1">
              <a:spLocks noChangeArrowheads="1"/>
            </p:cNvSpPr>
            <p:nvPr/>
          </p:nvSpPr>
          <p:spPr bwMode="auto">
            <a:xfrm>
              <a:off x="6338723" y="5339443"/>
              <a:ext cx="1901765" cy="457200"/>
            </a:xfrm>
            <a:prstGeom prst="rect">
              <a:avLst/>
            </a:prstGeom>
            <a:noFill/>
            <a:ln w="28575">
              <a:noFill/>
              <a:miter lim="800000"/>
              <a:headEnd/>
              <a:tailEnd/>
            </a:ln>
          </p:spPr>
          <p:txBody>
            <a:bodyPr/>
            <a:lstStyle/>
            <a:p>
              <a:pPr algn="ctr"/>
              <a:r>
                <a:rPr lang="en-US" b="1">
                  <a:solidFill>
                    <a:prstClr val="black"/>
                  </a:solidFill>
                  <a:cs typeface="Times New Roman" pitchFamily="18" charset="0"/>
                </a:rPr>
                <a:t>Economic Power</a:t>
              </a:r>
              <a:endParaRPr lang="en-US" b="1">
                <a:solidFill>
                  <a:prstClr val="black"/>
                </a:solidFill>
              </a:endParaRPr>
            </a:p>
          </p:txBody>
        </p:sp>
      </p:grpSp>
      <p:grpSp>
        <p:nvGrpSpPr>
          <p:cNvPr id="15376" name="Group 27"/>
          <p:cNvGrpSpPr>
            <a:grpSpLocks/>
          </p:cNvGrpSpPr>
          <p:nvPr/>
        </p:nvGrpSpPr>
        <p:grpSpPr bwMode="auto">
          <a:xfrm>
            <a:off x="3851275" y="4572000"/>
            <a:ext cx="1600200" cy="1066800"/>
            <a:chOff x="381000" y="2743200"/>
            <a:chExt cx="2209800" cy="1447800"/>
          </a:xfrm>
        </p:grpSpPr>
        <p:sp>
          <p:nvSpPr>
            <p:cNvPr id="37"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5380" name="Text Box 10"/>
            <p:cNvSpPr txBox="1">
              <a:spLocks noChangeArrowheads="1"/>
            </p:cNvSpPr>
            <p:nvPr/>
          </p:nvSpPr>
          <p:spPr bwMode="auto">
            <a:xfrm>
              <a:off x="591457" y="3032760"/>
              <a:ext cx="1676400" cy="685800"/>
            </a:xfrm>
            <a:prstGeom prst="rect">
              <a:avLst/>
            </a:prstGeom>
            <a:noFill/>
            <a:ln w="28575">
              <a:noFill/>
              <a:miter lim="800000"/>
              <a:headEnd/>
              <a:tailEnd/>
            </a:ln>
          </p:spPr>
          <p:txBody>
            <a:bodyPr/>
            <a:lstStyle/>
            <a:p>
              <a:pPr algn="ctr"/>
              <a:r>
                <a:rPr lang="en-US" b="1">
                  <a:solidFill>
                    <a:prstClr val="black"/>
                  </a:solidFill>
                  <a:cs typeface="Times New Roman" pitchFamily="18" charset="0"/>
                </a:rPr>
                <a:t>State Power</a:t>
              </a:r>
              <a:endParaRPr lang="en-US" b="1">
                <a:solidFill>
                  <a:prstClr val="black"/>
                </a:solidFill>
              </a:endParaRPr>
            </a:p>
          </p:txBody>
        </p:sp>
      </p:grpSp>
      <p:sp>
        <p:nvSpPr>
          <p:cNvPr id="39" name="Line 11"/>
          <p:cNvSpPr>
            <a:spLocks noChangeShapeType="1"/>
          </p:cNvSpPr>
          <p:nvPr/>
        </p:nvSpPr>
        <p:spPr bwMode="auto">
          <a:xfrm flipV="1">
            <a:off x="5614988" y="5038725"/>
            <a:ext cx="1577975" cy="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40" name="Line 11"/>
          <p:cNvSpPr>
            <a:spLocks noChangeShapeType="1"/>
          </p:cNvSpPr>
          <p:nvPr/>
        </p:nvSpPr>
        <p:spPr bwMode="auto">
          <a:xfrm flipV="1">
            <a:off x="2174875" y="5105400"/>
            <a:ext cx="1577975" cy="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96020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30402"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dirty="0">
              <a:solidFill>
                <a:prstClr val="black"/>
              </a:solidFill>
              <a:effectLst>
                <a:outerShdw blurRad="38100" dist="38100" dir="2700000" algn="tl">
                  <a:srgbClr val="000000">
                    <a:alpha val="43137"/>
                  </a:srgbClr>
                </a:outerShdw>
              </a:effectLst>
            </a:endParaRPr>
          </a:p>
        </p:txBody>
      </p:sp>
      <p:sp>
        <p:nvSpPr>
          <p:cNvPr id="16387" name="Text Box 4"/>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16388" name="Text Box 5"/>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30406" name="Oval 6"/>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6390" name="Text Box 7"/>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230408" name="Oval 8"/>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6392"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16393"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
        <p:nvSpPr>
          <p:cNvPr id="16394" name="Text Box 11"/>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16395"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tIns="182880"/>
          <a:lstStyle/>
          <a:p>
            <a:r>
              <a:rPr lang="en-US" b="1">
                <a:solidFill>
                  <a:prstClr val="black"/>
                </a:solidFill>
                <a:cs typeface="Times New Roman" pitchFamily="18" charset="0"/>
              </a:rPr>
              <a:t>Economic activity:</a:t>
            </a:r>
            <a:r>
              <a:rPr lang="en-US" b="1" i="1">
                <a:solidFill>
                  <a:prstClr val="black"/>
                </a:solidFill>
                <a:cs typeface="Times New Roman" pitchFamily="18" charset="0"/>
              </a:rPr>
              <a:t> investment, and production and distribution of goods &amp; services</a:t>
            </a:r>
          </a:p>
        </p:txBody>
      </p:sp>
    </p:spTree>
    <p:extLst>
      <p:ext uri="{BB962C8B-B14F-4D97-AF65-F5344CB8AC3E}">
        <p14:creationId xmlns:p14="http://schemas.microsoft.com/office/powerpoint/2010/main" val="2400352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91292" y="96982"/>
            <a:ext cx="8458200" cy="6555641"/>
          </a:xfrm>
          <a:prstGeom prst="rect">
            <a:avLst/>
          </a:prstGeom>
          <a:solidFill>
            <a:schemeClr val="accent5">
              <a:lumMod val="50000"/>
            </a:schemeClr>
          </a:solidFill>
          <a:ln w="38100">
            <a:solidFill>
              <a:schemeClr val="tx1"/>
            </a:solidFill>
          </a:ln>
        </p:spPr>
        <p:txBody>
          <a:bodyPr wrap="square" lIns="365760" tIns="274320" rIns="365760" bIns="365760">
            <a:spAutoFit/>
          </a:bodyPr>
          <a:lstStyle/>
          <a:p>
            <a:pPr marL="403225" indent="-4763"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Proposition of Critical Social Science</a:t>
            </a:r>
          </a:p>
          <a:p>
            <a:pPr marL="398463">
              <a:defRPr/>
            </a:pPr>
            <a:r>
              <a:rPr lang="en-US" sz="2800" i="1" dirty="0" smtClean="0">
                <a:solidFill>
                  <a:prstClr val="white"/>
                </a:solidFill>
                <a:effectLst>
                  <a:outerShdw blurRad="38100" dist="38100" dir="2700000" algn="tl">
                    <a:srgbClr val="000000">
                      <a:alpha val="43137"/>
                    </a:srgbClr>
                  </a:outerShdw>
                </a:effectLst>
              </a:rPr>
              <a:t>Many </a:t>
            </a:r>
            <a:r>
              <a:rPr lang="en-US" sz="2800" i="1" dirty="0">
                <a:solidFill>
                  <a:prstClr val="white"/>
                </a:solidFill>
                <a:effectLst>
                  <a:outerShdw blurRad="38100" dist="38100" dir="2700000" algn="tl">
                    <a:srgbClr val="000000">
                      <a:alpha val="43137"/>
                    </a:srgbClr>
                  </a:outerShdw>
                </a:effectLst>
              </a:rPr>
              <a:t>forms of human suffering and many deficits in human flourishing are the result of existing institutions and social structures. </a:t>
            </a:r>
          </a:p>
          <a:p>
            <a:pPr marL="403225" algn="ctr">
              <a:defRPr/>
            </a:pPr>
            <a:endParaRPr lang="en-US" sz="3200" b="1" cap="small" dirty="0" smtClean="0">
              <a:solidFill>
                <a:prstClr val="white"/>
              </a:solidFill>
              <a:effectLst>
                <a:outerShdw blurRad="38100" dist="38100" dir="2700000" algn="tl">
                  <a:srgbClr val="000000">
                    <a:alpha val="43137"/>
                  </a:srgbClr>
                </a:outerShdw>
              </a:effectLst>
            </a:endParaRPr>
          </a:p>
          <a:p>
            <a:pPr marL="403225" algn="ctr">
              <a:spcAft>
                <a:spcPts val="1200"/>
              </a:spcAft>
              <a:defRPr/>
            </a:pPr>
            <a:r>
              <a:rPr lang="en-US" sz="3400" b="1" cap="small" dirty="0" smtClean="0">
                <a:solidFill>
                  <a:schemeClr val="accent5">
                    <a:lumMod val="50000"/>
                  </a:schemeClr>
                </a:solidFill>
              </a:rPr>
              <a:t>Foundational </a:t>
            </a:r>
            <a:r>
              <a:rPr lang="en-US" sz="3400" b="1" cap="small" dirty="0">
                <a:solidFill>
                  <a:schemeClr val="accent5">
                    <a:lumMod val="50000"/>
                  </a:schemeClr>
                </a:solidFill>
              </a:rPr>
              <a:t>Proposition of </a:t>
            </a:r>
            <a:r>
              <a:rPr lang="en-US" sz="3400" b="1" cap="small" dirty="0" smtClean="0">
                <a:solidFill>
                  <a:schemeClr val="accent5">
                    <a:lumMod val="50000"/>
                  </a:schemeClr>
                </a:solidFill>
              </a:rPr>
              <a:t>Emancipatory Social </a:t>
            </a:r>
            <a:r>
              <a:rPr lang="en-US" sz="3400" b="1" cap="small" dirty="0">
                <a:solidFill>
                  <a:schemeClr val="accent5">
                    <a:lumMod val="50000"/>
                  </a:schemeClr>
                </a:solidFill>
              </a:rPr>
              <a:t>Theory</a:t>
            </a:r>
          </a:p>
          <a:p>
            <a:pPr marL="403225">
              <a:spcAft>
                <a:spcPts val="600"/>
              </a:spcAft>
              <a:defRPr/>
            </a:pPr>
            <a:r>
              <a:rPr lang="en-US" sz="2800" i="1" dirty="0" smtClean="0">
                <a:solidFill>
                  <a:schemeClr val="accent5">
                    <a:lumMod val="50000"/>
                  </a:schemeClr>
                </a:solidFill>
              </a:rPr>
              <a:t>Transforming </a:t>
            </a:r>
            <a:r>
              <a:rPr lang="en-US" sz="2800" i="1" dirty="0">
                <a:solidFill>
                  <a:schemeClr val="accent5">
                    <a:lumMod val="50000"/>
                  </a:schemeClr>
                </a:solidFill>
              </a:rPr>
              <a:t>those institutions and structures has the potential to substantially reduce human suffering and expand the possibilities for human </a:t>
            </a:r>
            <a:r>
              <a:rPr lang="en-US" sz="2800" i="1" dirty="0" smtClean="0">
                <a:solidFill>
                  <a:schemeClr val="accent5">
                    <a:lumMod val="50000"/>
                  </a:schemeClr>
                </a:solidFill>
              </a:rPr>
              <a:t>flourishing.</a:t>
            </a:r>
            <a:endParaRPr lang="en-US" sz="2800" dirty="0">
              <a:solidFill>
                <a:schemeClr val="accent5">
                  <a:lumMod val="50000"/>
                </a:schemeClr>
              </a:solidFill>
            </a:endParaRPr>
          </a:p>
        </p:txBody>
      </p:sp>
    </p:spTree>
    <p:extLst>
      <p:ext uri="{BB962C8B-B14F-4D97-AF65-F5344CB8AC3E}">
        <p14:creationId xmlns:p14="http://schemas.microsoft.com/office/powerpoint/2010/main" val="747366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13346"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7411"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17412"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3349" name="Oval 5"/>
          <p:cNvSpPr>
            <a:spLocks noChangeArrowheads="1"/>
          </p:cNvSpPr>
          <p:nvPr/>
        </p:nvSpPr>
        <p:spPr bwMode="auto">
          <a:xfrm>
            <a:off x="5943600" y="304800"/>
            <a:ext cx="2209800" cy="1447800"/>
          </a:xfrm>
          <a:prstGeom prst="ellipse">
            <a:avLst/>
          </a:prstGeom>
          <a:solidFill>
            <a:schemeClr val="accent6">
              <a:lumMod val="60000"/>
              <a:lumOff val="40000"/>
            </a:schemeClr>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7414" name="Text Box 6"/>
          <p:cNvSpPr txBox="1">
            <a:spLocks noChangeArrowheads="1"/>
          </p:cNvSpPr>
          <p:nvPr/>
        </p:nvSpPr>
        <p:spPr bwMode="auto">
          <a:xfrm>
            <a:off x="6324600" y="609600"/>
            <a:ext cx="1600200" cy="838200"/>
          </a:xfrm>
          <a:prstGeom prst="rect">
            <a:avLst/>
          </a:prstGeom>
          <a:no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3351"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2" name="Line 8"/>
          <p:cNvSpPr>
            <a:spLocks noChangeShapeType="1"/>
          </p:cNvSpPr>
          <p:nvPr/>
        </p:nvSpPr>
        <p:spPr bwMode="auto">
          <a:xfrm flipV="1">
            <a:off x="2590800" y="1219200"/>
            <a:ext cx="3276600" cy="1828800"/>
          </a:xfrm>
          <a:prstGeom prst="line">
            <a:avLst/>
          </a:prstGeom>
          <a:noFill/>
          <a:ln w="101600">
            <a:solidFill>
              <a:schemeClr val="tx1"/>
            </a:solidFill>
            <a:round/>
            <a:headEnd type="triangle"/>
            <a:tailEnd type="non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4" name="Line 10"/>
          <p:cNvSpPr>
            <a:spLocks noChangeShapeType="1"/>
          </p:cNvSpPr>
          <p:nvPr/>
        </p:nvSpPr>
        <p:spPr bwMode="auto">
          <a:xfrm>
            <a:off x="2438400" y="4038600"/>
            <a:ext cx="3733800" cy="13716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5" name="Line 11"/>
          <p:cNvSpPr>
            <a:spLocks noChangeShapeType="1"/>
          </p:cNvSpPr>
          <p:nvPr/>
        </p:nvSpPr>
        <p:spPr bwMode="auto">
          <a:xfrm flipV="1">
            <a:off x="2667000" y="3352800"/>
            <a:ext cx="1371600" cy="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9468" name="Text Box 12"/>
          <p:cNvSpPr txBox="1">
            <a:spLocks noChangeArrowheads="1"/>
          </p:cNvSpPr>
          <p:nvPr/>
        </p:nvSpPr>
        <p:spPr bwMode="auto">
          <a:xfrm>
            <a:off x="0" y="152400"/>
            <a:ext cx="5105400" cy="830263"/>
          </a:xfrm>
          <a:prstGeom prst="rect">
            <a:avLst/>
          </a:prstGeom>
          <a:noFill/>
          <a:ln w="9525">
            <a:noFill/>
            <a:miter lim="800000"/>
            <a:headEnd/>
            <a:tailEnd/>
          </a:ln>
        </p:spPr>
        <p:txBody>
          <a:bodyPr>
            <a:spAutoFit/>
          </a:bodyPr>
          <a:lstStyle/>
          <a:p>
            <a:pPr algn="ctr">
              <a:spcBef>
                <a:spcPts val="0"/>
              </a:spcBef>
              <a:defRPr/>
            </a:pPr>
            <a:r>
              <a:rPr lang="en-US" sz="2400" b="1" dirty="0">
                <a:solidFill>
                  <a:prstClr val="white"/>
                </a:solidFill>
                <a:effectLst>
                  <a:outerShdw blurRad="38100" dist="38100" dir="2700000" algn="tl">
                    <a:srgbClr val="000000">
                      <a:alpha val="43137"/>
                    </a:srgbClr>
                  </a:outerShdw>
                </a:effectLst>
              </a:rPr>
              <a:t>CONFIGURATIONS OF</a:t>
            </a:r>
          </a:p>
          <a:p>
            <a:pPr algn="ctr">
              <a:spcBef>
                <a:spcPts val="0"/>
              </a:spcBef>
              <a:defRPr/>
            </a:pPr>
            <a:r>
              <a:rPr lang="en-US" sz="2400" b="1" dirty="0">
                <a:solidFill>
                  <a:prstClr val="white"/>
                </a:solidFill>
                <a:effectLst>
                  <a:outerShdw blurRad="38100" dist="38100" dir="2700000" algn="tl">
                    <a:srgbClr val="000000">
                      <a:alpha val="43137"/>
                    </a:srgbClr>
                  </a:outerShdw>
                </a:effectLst>
              </a:rPr>
              <a:t> </a:t>
            </a:r>
            <a:r>
              <a:rPr lang="en-US" sz="2400" b="1" u="sng" dirty="0">
                <a:solidFill>
                  <a:prstClr val="white"/>
                </a:solidFill>
                <a:effectLst>
                  <a:outerShdw blurRad="38100" dist="38100" dir="2700000" algn="tl">
                    <a:srgbClr val="000000">
                      <a:alpha val="43137"/>
                    </a:srgbClr>
                  </a:outerShdw>
                </a:effectLst>
              </a:rPr>
              <a:t>CAPITALIST</a:t>
            </a:r>
            <a:r>
              <a:rPr lang="en-US" sz="2400" b="1" dirty="0">
                <a:solidFill>
                  <a:prstClr val="white"/>
                </a:solidFill>
                <a:effectLst>
                  <a:outerShdw blurRad="38100" dist="38100" dir="2700000" algn="tl">
                    <a:srgbClr val="000000">
                      <a:alpha val="43137"/>
                    </a:srgbClr>
                  </a:outerShdw>
                </a:effectLst>
              </a:rPr>
              <a:t>  EMPOWERMENT</a:t>
            </a:r>
          </a:p>
        </p:txBody>
      </p:sp>
      <p:sp>
        <p:nvSpPr>
          <p:cNvPr id="17420"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3359" name="Line 15"/>
          <p:cNvSpPr>
            <a:spLocks noChangeShapeType="1"/>
          </p:cNvSpPr>
          <p:nvPr/>
        </p:nvSpPr>
        <p:spPr bwMode="auto">
          <a:xfrm flipH="1" flipV="1">
            <a:off x="7315200" y="1828800"/>
            <a:ext cx="0" cy="3048000"/>
          </a:xfrm>
          <a:prstGeom prst="line">
            <a:avLst/>
          </a:prstGeom>
          <a:noFill/>
          <a:ln w="101600">
            <a:solidFill>
              <a:schemeClr val="tx1"/>
            </a:solidFill>
            <a:round/>
            <a:headEnd type="triangle"/>
            <a:tailEnd type="non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61" name="Line 17"/>
          <p:cNvSpPr>
            <a:spLocks noChangeShapeType="1"/>
          </p:cNvSpPr>
          <p:nvPr/>
        </p:nvSpPr>
        <p:spPr bwMode="auto">
          <a:xfrm flipH="1" flipV="1">
            <a:off x="6096000" y="4267200"/>
            <a:ext cx="533400" cy="8382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62" name="Line 18"/>
          <p:cNvSpPr>
            <a:spLocks noChangeShapeType="1"/>
          </p:cNvSpPr>
          <p:nvPr/>
        </p:nvSpPr>
        <p:spPr bwMode="auto">
          <a:xfrm flipH="1">
            <a:off x="5638800" y="1600200"/>
            <a:ext cx="609600" cy="68580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7424"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tIns="182880"/>
          <a:lstStyle/>
          <a:p>
            <a:r>
              <a:rPr lang="en-US" b="1" dirty="0">
                <a:solidFill>
                  <a:prstClr val="black"/>
                </a:solidFill>
                <a:cs typeface="Times New Roman" pitchFamily="18" charset="0"/>
              </a:rPr>
              <a:t>Economic activity:</a:t>
            </a:r>
            <a:r>
              <a:rPr lang="en-US" b="1" i="1" dirty="0">
                <a:solidFill>
                  <a:prstClr val="black"/>
                </a:solidFill>
                <a:cs typeface="Times New Roman" pitchFamily="18" charset="0"/>
              </a:rPr>
              <a:t> investment, and production and distribution of goods &amp; services</a:t>
            </a:r>
          </a:p>
        </p:txBody>
      </p:sp>
      <p:sp>
        <p:nvSpPr>
          <p:cNvPr id="17425"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1970836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13346" name="Oval 2"/>
          <p:cNvSpPr>
            <a:spLocks noChangeArrowheads="1"/>
          </p:cNvSpPr>
          <p:nvPr/>
        </p:nvSpPr>
        <p:spPr bwMode="auto">
          <a:xfrm>
            <a:off x="381000" y="2743200"/>
            <a:ext cx="2209800" cy="1447800"/>
          </a:xfrm>
          <a:prstGeom prst="ellipse">
            <a:avLst/>
          </a:prstGeom>
          <a:solidFill>
            <a:schemeClr val="accent6">
              <a:lumMod val="60000"/>
              <a:lumOff val="40000"/>
            </a:schemeClr>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8435"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18436"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3349"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8438"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3351"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2" name="Line 8"/>
          <p:cNvSpPr>
            <a:spLocks noChangeShapeType="1"/>
          </p:cNvSpPr>
          <p:nvPr/>
        </p:nvSpPr>
        <p:spPr bwMode="auto">
          <a:xfrm flipV="1">
            <a:off x="2590800" y="1219200"/>
            <a:ext cx="3276600" cy="182880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4" name="Line 10"/>
          <p:cNvSpPr>
            <a:spLocks noChangeShapeType="1"/>
          </p:cNvSpPr>
          <p:nvPr/>
        </p:nvSpPr>
        <p:spPr bwMode="auto">
          <a:xfrm>
            <a:off x="2438400" y="4038600"/>
            <a:ext cx="3733800" cy="137160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55" name="Line 11"/>
          <p:cNvSpPr>
            <a:spLocks noChangeShapeType="1"/>
          </p:cNvSpPr>
          <p:nvPr/>
        </p:nvSpPr>
        <p:spPr bwMode="auto">
          <a:xfrm flipV="1">
            <a:off x="2667000" y="3352800"/>
            <a:ext cx="1371600" cy="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9468" name="Text Box 12"/>
          <p:cNvSpPr txBox="1">
            <a:spLocks noChangeArrowheads="1"/>
          </p:cNvSpPr>
          <p:nvPr/>
        </p:nvSpPr>
        <p:spPr bwMode="auto">
          <a:xfrm>
            <a:off x="0" y="152400"/>
            <a:ext cx="51054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a:t>
            </a:r>
          </a:p>
          <a:p>
            <a:pPr algn="ctr">
              <a:spcBef>
                <a:spcPts val="0"/>
              </a:spcBef>
              <a:defRPr/>
            </a:pPr>
            <a:r>
              <a:rPr lang="en-US" sz="2400" b="1" u="sng" dirty="0">
                <a:solidFill>
                  <a:prstClr val="white"/>
                </a:solidFill>
                <a:effectLst>
                  <a:outerShdw blurRad="38100" dist="38100" dir="2700000" algn="tl">
                    <a:srgbClr val="000000">
                      <a:alpha val="43137"/>
                    </a:srgbClr>
                  </a:outerShdw>
                </a:effectLst>
              </a:rPr>
              <a:t>SOCIAL</a:t>
            </a:r>
            <a:r>
              <a:rPr lang="en-US" sz="2400" b="1" dirty="0">
                <a:solidFill>
                  <a:prstClr val="white"/>
                </a:solidFill>
                <a:effectLst>
                  <a:outerShdw blurRad="38100" dist="38100" dir="2700000" algn="tl">
                    <a:srgbClr val="000000">
                      <a:alpha val="43137"/>
                    </a:srgbClr>
                  </a:outerShdw>
                </a:effectLst>
              </a:rPr>
              <a:t> EMPOWERMENT</a:t>
            </a:r>
          </a:p>
        </p:txBody>
      </p:sp>
      <p:sp>
        <p:nvSpPr>
          <p:cNvPr id="18444"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3359" name="Line 15"/>
          <p:cNvSpPr>
            <a:spLocks noChangeShapeType="1"/>
          </p:cNvSpPr>
          <p:nvPr/>
        </p:nvSpPr>
        <p:spPr bwMode="auto">
          <a:xfrm flipH="1" flipV="1">
            <a:off x="7315200" y="1828800"/>
            <a:ext cx="0" cy="30480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61" name="Line 17"/>
          <p:cNvSpPr>
            <a:spLocks noChangeShapeType="1"/>
          </p:cNvSpPr>
          <p:nvPr/>
        </p:nvSpPr>
        <p:spPr bwMode="auto">
          <a:xfrm flipH="1" flipV="1">
            <a:off x="6096000" y="4267200"/>
            <a:ext cx="533400" cy="8382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3362" name="Line 18"/>
          <p:cNvSpPr>
            <a:spLocks noChangeShapeType="1"/>
          </p:cNvSpPr>
          <p:nvPr/>
        </p:nvSpPr>
        <p:spPr bwMode="auto">
          <a:xfrm flipH="1">
            <a:off x="5638800" y="1600200"/>
            <a:ext cx="609600" cy="6858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8448"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tIns="182880"/>
          <a:lstStyle/>
          <a:p>
            <a:r>
              <a:rPr lang="en-US" b="1" dirty="0">
                <a:solidFill>
                  <a:prstClr val="black"/>
                </a:solidFill>
                <a:cs typeface="Times New Roman" pitchFamily="18" charset="0"/>
              </a:rPr>
              <a:t>Economic activity:</a:t>
            </a:r>
            <a:r>
              <a:rPr lang="en-US" b="1" i="1" dirty="0">
                <a:solidFill>
                  <a:prstClr val="black"/>
                </a:solidFill>
                <a:cs typeface="Times New Roman" pitchFamily="18" charset="0"/>
              </a:rPr>
              <a:t> investment, and production and distribution of goods &amp; services</a:t>
            </a:r>
          </a:p>
        </p:txBody>
      </p:sp>
      <p:sp>
        <p:nvSpPr>
          <p:cNvPr id="18449" name="Text Box 10"/>
          <p:cNvSpPr txBox="1">
            <a:spLocks noChangeArrowheads="1"/>
          </p:cNvSpPr>
          <p:nvPr/>
        </p:nvSpPr>
        <p:spPr bwMode="auto">
          <a:xfrm>
            <a:off x="609600" y="3276600"/>
            <a:ext cx="1676400" cy="457200"/>
          </a:xfrm>
          <a:prstGeom prst="rect">
            <a:avLst/>
          </a:prstGeom>
          <a:no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21441280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15394"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483"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0484"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5397"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486"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5399"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0"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489"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15402" name="Line 10"/>
          <p:cNvSpPr>
            <a:spLocks noChangeShapeType="1"/>
          </p:cNvSpPr>
          <p:nvPr/>
        </p:nvSpPr>
        <p:spPr bwMode="auto">
          <a:xfrm>
            <a:off x="2438400" y="4038600"/>
            <a:ext cx="3733800" cy="1371600"/>
          </a:xfrm>
          <a:prstGeom prst="line">
            <a:avLst/>
          </a:prstGeom>
          <a:noFill/>
          <a:ln w="10160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3" name="Line 11"/>
          <p:cNvSpPr>
            <a:spLocks noChangeShapeType="1"/>
          </p:cNvSpPr>
          <p:nvPr/>
        </p:nvSpPr>
        <p:spPr bwMode="auto">
          <a:xfrm flipV="1">
            <a:off x="2667000" y="3352800"/>
            <a:ext cx="1371600" cy="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492"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5407"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9" name="Line 17"/>
          <p:cNvSpPr>
            <a:spLocks noChangeShapeType="1"/>
          </p:cNvSpPr>
          <p:nvPr/>
        </p:nvSpPr>
        <p:spPr bwMode="auto">
          <a:xfrm flipH="1" flipV="1">
            <a:off x="6096000" y="4267200"/>
            <a:ext cx="533400" cy="838200"/>
          </a:xfrm>
          <a:prstGeom prst="line">
            <a:avLst/>
          </a:prstGeom>
          <a:noFill/>
          <a:ln w="5715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10" name="Line 18"/>
          <p:cNvSpPr>
            <a:spLocks noChangeShapeType="1"/>
          </p:cNvSpPr>
          <p:nvPr/>
        </p:nvSpPr>
        <p:spPr bwMode="auto">
          <a:xfrm flipH="1">
            <a:off x="5638800" y="1600200"/>
            <a:ext cx="609600" cy="685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11" name="Text Box 19"/>
          <p:cNvSpPr txBox="1">
            <a:spLocks noChangeArrowheads="1"/>
          </p:cNvSpPr>
          <p:nvPr/>
        </p:nvSpPr>
        <p:spPr bwMode="auto">
          <a:xfrm>
            <a:off x="381000" y="5638800"/>
            <a:ext cx="4267200" cy="457200"/>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I. STATIST SOCIALISM</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0498"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0499"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8403613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15394"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1507"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1508"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5397"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1510"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5399"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0"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1513"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15402" name="Line 10"/>
          <p:cNvSpPr>
            <a:spLocks noChangeShapeType="1"/>
          </p:cNvSpPr>
          <p:nvPr/>
        </p:nvSpPr>
        <p:spPr bwMode="auto">
          <a:xfrm>
            <a:off x="2438400" y="4038600"/>
            <a:ext cx="3733800" cy="1371600"/>
          </a:xfrm>
          <a:prstGeom prst="line">
            <a:avLst/>
          </a:prstGeom>
          <a:noFill/>
          <a:ln w="101600">
            <a:solidFill>
              <a:schemeClr val="tx1"/>
            </a:solidFill>
            <a:round/>
            <a:headEnd type="triangle"/>
            <a:tailEnd type="non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3" name="Line 11"/>
          <p:cNvSpPr>
            <a:spLocks noChangeShapeType="1"/>
          </p:cNvSpPr>
          <p:nvPr/>
        </p:nvSpPr>
        <p:spPr bwMode="auto">
          <a:xfrm flipV="1">
            <a:off x="2667000" y="3352800"/>
            <a:ext cx="1371600" cy="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1516"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5407"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09" name="Line 17"/>
          <p:cNvSpPr>
            <a:spLocks noChangeShapeType="1"/>
          </p:cNvSpPr>
          <p:nvPr/>
        </p:nvSpPr>
        <p:spPr bwMode="auto">
          <a:xfrm flipH="1" flipV="1">
            <a:off x="6096000" y="4267200"/>
            <a:ext cx="533400" cy="83820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10" name="Line 18"/>
          <p:cNvSpPr>
            <a:spLocks noChangeShapeType="1"/>
          </p:cNvSpPr>
          <p:nvPr/>
        </p:nvSpPr>
        <p:spPr bwMode="auto">
          <a:xfrm flipH="1">
            <a:off x="5638800" y="1600200"/>
            <a:ext cx="609600" cy="685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5411" name="Text Box 19"/>
          <p:cNvSpPr txBox="1">
            <a:spLocks noChangeArrowheads="1"/>
          </p:cNvSpPr>
          <p:nvPr/>
        </p:nvSpPr>
        <p:spPr bwMode="auto">
          <a:xfrm>
            <a:off x="381000" y="5638800"/>
            <a:ext cx="4267200" cy="4619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AUTHORITARIAN STATISM</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A CONFIGURATION OF STATIST EMPOWERMENT</a:t>
            </a:r>
          </a:p>
        </p:txBody>
      </p:sp>
      <p:sp>
        <p:nvSpPr>
          <p:cNvPr id="21522"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1523"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35657453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17442"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2531"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2532"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7445"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2534"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7447"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48"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2537"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17450" name="Line 10"/>
          <p:cNvSpPr>
            <a:spLocks noChangeShapeType="1"/>
          </p:cNvSpPr>
          <p:nvPr/>
        </p:nvSpPr>
        <p:spPr bwMode="auto">
          <a:xfrm>
            <a:off x="2438400" y="4038600"/>
            <a:ext cx="3733800" cy="1371600"/>
          </a:xfrm>
          <a:prstGeom prst="line">
            <a:avLst/>
          </a:prstGeom>
          <a:noFill/>
          <a:ln w="10160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1" name="Line 11"/>
          <p:cNvSpPr>
            <a:spLocks noChangeShapeType="1"/>
          </p:cNvSpPr>
          <p:nvPr/>
        </p:nvSpPr>
        <p:spPr bwMode="auto">
          <a:xfrm flipV="1">
            <a:off x="2667000" y="3352800"/>
            <a:ext cx="1371600" cy="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2540"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7455" name="Line 15"/>
          <p:cNvSpPr>
            <a:spLocks noChangeShapeType="1"/>
          </p:cNvSpPr>
          <p:nvPr/>
        </p:nvSpPr>
        <p:spPr bwMode="auto">
          <a:xfrm flipH="1" flipV="1">
            <a:off x="7315200" y="1828800"/>
            <a:ext cx="0" cy="30480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7" name="Line 17"/>
          <p:cNvSpPr>
            <a:spLocks noChangeShapeType="1"/>
          </p:cNvSpPr>
          <p:nvPr/>
        </p:nvSpPr>
        <p:spPr bwMode="auto">
          <a:xfrm flipH="1" flipV="1">
            <a:off x="6096000" y="4267200"/>
            <a:ext cx="533400" cy="8382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8" name="Line 18"/>
          <p:cNvSpPr>
            <a:spLocks noChangeShapeType="1"/>
          </p:cNvSpPr>
          <p:nvPr/>
        </p:nvSpPr>
        <p:spPr bwMode="auto">
          <a:xfrm flipH="1">
            <a:off x="5638800" y="1600200"/>
            <a:ext cx="609600" cy="6858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9" name="Text Box 19"/>
          <p:cNvSpPr txBox="1">
            <a:spLocks noChangeArrowheads="1"/>
          </p:cNvSpPr>
          <p:nvPr/>
        </p:nvSpPr>
        <p:spPr bwMode="auto">
          <a:xfrm>
            <a:off x="152400" y="5638800"/>
            <a:ext cx="4953000" cy="1200150"/>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II. SOCIAL DEMOCRACY I: SOCIAL DEMOCRATIC STATIST REGULATION</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2546"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2547"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1569403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17442"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555"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3556"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7445"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558"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7447"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48"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561"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17450" name="Line 10"/>
          <p:cNvSpPr>
            <a:spLocks noChangeShapeType="1"/>
          </p:cNvSpPr>
          <p:nvPr/>
        </p:nvSpPr>
        <p:spPr bwMode="auto">
          <a:xfrm>
            <a:off x="2438400" y="4038600"/>
            <a:ext cx="3733800" cy="1371600"/>
          </a:xfrm>
          <a:prstGeom prst="line">
            <a:avLst/>
          </a:prstGeom>
          <a:noFill/>
          <a:ln w="57150">
            <a:solidFill>
              <a:schemeClr val="tx1">
                <a:alpha val="15000"/>
              </a:scheme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1" name="Line 11"/>
          <p:cNvSpPr>
            <a:spLocks noChangeShapeType="1"/>
          </p:cNvSpPr>
          <p:nvPr/>
        </p:nvSpPr>
        <p:spPr bwMode="auto">
          <a:xfrm flipV="1">
            <a:off x="2667000" y="3352800"/>
            <a:ext cx="1371600" cy="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564"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7455" name="Line 15"/>
          <p:cNvSpPr>
            <a:spLocks noChangeShapeType="1"/>
          </p:cNvSpPr>
          <p:nvPr/>
        </p:nvSpPr>
        <p:spPr bwMode="auto">
          <a:xfrm flipH="1" flipV="1">
            <a:off x="7315200" y="1828800"/>
            <a:ext cx="0" cy="3048000"/>
          </a:xfrm>
          <a:prstGeom prst="line">
            <a:avLst/>
          </a:prstGeom>
          <a:noFill/>
          <a:ln w="5715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7" name="Line 17"/>
          <p:cNvSpPr>
            <a:spLocks noChangeShapeType="1"/>
          </p:cNvSpPr>
          <p:nvPr/>
        </p:nvSpPr>
        <p:spPr bwMode="auto">
          <a:xfrm flipH="1" flipV="1">
            <a:off x="6096000" y="4267200"/>
            <a:ext cx="533400" cy="8382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8" name="Line 18"/>
          <p:cNvSpPr>
            <a:spLocks noChangeShapeType="1"/>
          </p:cNvSpPr>
          <p:nvPr/>
        </p:nvSpPr>
        <p:spPr bwMode="auto">
          <a:xfrm flipH="1">
            <a:off x="5638800" y="1600200"/>
            <a:ext cx="609600" cy="685800"/>
          </a:xfrm>
          <a:prstGeom prst="line">
            <a:avLst/>
          </a:prstGeom>
          <a:noFill/>
          <a:ln w="101600">
            <a:solidFill>
              <a:schemeClr val="tx1"/>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7459" name="Text Box 19"/>
          <p:cNvSpPr txBox="1">
            <a:spLocks noChangeArrowheads="1"/>
          </p:cNvSpPr>
          <p:nvPr/>
        </p:nvSpPr>
        <p:spPr bwMode="auto">
          <a:xfrm>
            <a:off x="152400" y="5638800"/>
            <a:ext cx="5791200" cy="4619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CAPITALIST STATIST REGULATION</a:t>
            </a:r>
          </a:p>
        </p:txBody>
      </p:sp>
      <p:sp>
        <p:nvSpPr>
          <p:cNvPr id="20" name="Text Box 12"/>
          <p:cNvSpPr txBox="1">
            <a:spLocks noChangeArrowheads="1"/>
          </p:cNvSpPr>
          <p:nvPr/>
        </p:nvSpPr>
        <p:spPr bwMode="auto">
          <a:xfrm>
            <a:off x="152400" y="152400"/>
            <a:ext cx="47244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A CONFIGURATION OF CAPITALIST EMPOWERMENT</a:t>
            </a:r>
          </a:p>
        </p:txBody>
      </p:sp>
      <p:sp>
        <p:nvSpPr>
          <p:cNvPr id="23570"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1" name="Line 15"/>
          <p:cNvSpPr>
            <a:spLocks noChangeShapeType="1"/>
          </p:cNvSpPr>
          <p:nvPr/>
        </p:nvSpPr>
        <p:spPr bwMode="auto">
          <a:xfrm flipH="1" flipV="1">
            <a:off x="7010400" y="1828800"/>
            <a:ext cx="0" cy="3048000"/>
          </a:xfrm>
          <a:prstGeom prst="line">
            <a:avLst/>
          </a:prstGeom>
          <a:noFill/>
          <a:ln w="101600">
            <a:solidFill>
              <a:schemeClr val="tx1"/>
            </a:solidFill>
            <a:round/>
            <a:headEnd type="triangle"/>
            <a:tailEnd type="non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572"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12348133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19490"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4579"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4580"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19493"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4582"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19495"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9496"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4585"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19498" name="Line 10"/>
          <p:cNvSpPr>
            <a:spLocks noChangeShapeType="1"/>
          </p:cNvSpPr>
          <p:nvPr/>
        </p:nvSpPr>
        <p:spPr bwMode="auto">
          <a:xfrm>
            <a:off x="2438400" y="4038600"/>
            <a:ext cx="3733800" cy="13716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9499" name="Line 11"/>
          <p:cNvSpPr>
            <a:spLocks noChangeShapeType="1"/>
          </p:cNvSpPr>
          <p:nvPr/>
        </p:nvSpPr>
        <p:spPr bwMode="auto">
          <a:xfrm flipV="1">
            <a:off x="2667000" y="3352800"/>
            <a:ext cx="1371600" cy="0"/>
          </a:xfrm>
          <a:prstGeom prst="line">
            <a:avLst/>
          </a:prstGeom>
          <a:noFill/>
          <a:ln w="10160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4588"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19503"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9505" name="Line 17"/>
          <p:cNvSpPr>
            <a:spLocks noChangeShapeType="1"/>
          </p:cNvSpPr>
          <p:nvPr/>
        </p:nvSpPr>
        <p:spPr bwMode="auto">
          <a:xfrm flipH="1" flipV="1">
            <a:off x="6096000" y="4267200"/>
            <a:ext cx="533400" cy="8382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9506" name="Line 18"/>
          <p:cNvSpPr>
            <a:spLocks noChangeShapeType="1"/>
          </p:cNvSpPr>
          <p:nvPr/>
        </p:nvSpPr>
        <p:spPr bwMode="auto">
          <a:xfrm flipH="1">
            <a:off x="5638800" y="1600200"/>
            <a:ext cx="609600" cy="6858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19507" name="Text Box 19"/>
          <p:cNvSpPr txBox="1">
            <a:spLocks noChangeArrowheads="1"/>
          </p:cNvSpPr>
          <p:nvPr/>
        </p:nvSpPr>
        <p:spPr bwMode="auto">
          <a:xfrm>
            <a:off x="228600" y="5638800"/>
            <a:ext cx="5486400" cy="8302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III. SOCIAL DEMOCRACY II: ASSOCIATIONAL DEMOCRACY</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4594"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4595"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41776144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21538"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5603"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5604"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21541"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5606"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21543"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1544" name="Line 8"/>
          <p:cNvSpPr>
            <a:spLocks noChangeShapeType="1"/>
          </p:cNvSpPr>
          <p:nvPr/>
        </p:nvSpPr>
        <p:spPr bwMode="auto">
          <a:xfrm flipV="1">
            <a:off x="2590800" y="1219200"/>
            <a:ext cx="3276600" cy="182880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5609"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21546" name="Line 10"/>
          <p:cNvSpPr>
            <a:spLocks noChangeShapeType="1"/>
          </p:cNvSpPr>
          <p:nvPr/>
        </p:nvSpPr>
        <p:spPr bwMode="auto">
          <a:xfrm>
            <a:off x="2438400" y="4038600"/>
            <a:ext cx="3733800" cy="13716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1547" name="Line 11"/>
          <p:cNvSpPr>
            <a:spLocks noChangeShapeType="1"/>
          </p:cNvSpPr>
          <p:nvPr/>
        </p:nvSpPr>
        <p:spPr bwMode="auto">
          <a:xfrm flipV="1">
            <a:off x="2667000" y="3352800"/>
            <a:ext cx="1371600" cy="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5612"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21551"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1553" name="Line 17"/>
          <p:cNvSpPr>
            <a:spLocks noChangeShapeType="1"/>
          </p:cNvSpPr>
          <p:nvPr/>
        </p:nvSpPr>
        <p:spPr bwMode="auto">
          <a:xfrm flipH="1" flipV="1">
            <a:off x="6096000" y="4267200"/>
            <a:ext cx="533400" cy="8382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1554" name="Line 18"/>
          <p:cNvSpPr>
            <a:spLocks noChangeShapeType="1"/>
          </p:cNvSpPr>
          <p:nvPr/>
        </p:nvSpPr>
        <p:spPr bwMode="auto">
          <a:xfrm flipH="1">
            <a:off x="5638800" y="1600200"/>
            <a:ext cx="609600" cy="685800"/>
          </a:xfrm>
          <a:prstGeom prst="line">
            <a:avLst/>
          </a:prstGeom>
          <a:noFill/>
          <a:ln w="5715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1555" name="Text Box 19"/>
          <p:cNvSpPr txBox="1">
            <a:spLocks noChangeArrowheads="1"/>
          </p:cNvSpPr>
          <p:nvPr/>
        </p:nvSpPr>
        <p:spPr bwMode="auto">
          <a:xfrm>
            <a:off x="152400" y="5638800"/>
            <a:ext cx="4724400" cy="8302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IV. SOCIAL ECONOMY I: SOCIAL CAPITALISM</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5618"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5619"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37813196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23586"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6627"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6628"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23589"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6630"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23591"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3592"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6633"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23594" name="Line 10"/>
          <p:cNvSpPr>
            <a:spLocks noChangeShapeType="1"/>
          </p:cNvSpPr>
          <p:nvPr/>
        </p:nvSpPr>
        <p:spPr bwMode="auto">
          <a:xfrm>
            <a:off x="2438400" y="4038600"/>
            <a:ext cx="3733800" cy="13716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3595" name="Line 11"/>
          <p:cNvSpPr>
            <a:spLocks noChangeShapeType="1"/>
          </p:cNvSpPr>
          <p:nvPr/>
        </p:nvSpPr>
        <p:spPr bwMode="auto">
          <a:xfrm flipV="1">
            <a:off x="2667000" y="3352800"/>
            <a:ext cx="1371600" cy="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6636"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23599"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3601" name="Line 17"/>
          <p:cNvSpPr>
            <a:spLocks noChangeShapeType="1"/>
          </p:cNvSpPr>
          <p:nvPr/>
        </p:nvSpPr>
        <p:spPr bwMode="auto">
          <a:xfrm flipH="1" flipV="1">
            <a:off x="6096000" y="4267200"/>
            <a:ext cx="533400" cy="8382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3602" name="Line 18"/>
          <p:cNvSpPr>
            <a:spLocks noChangeShapeType="1"/>
          </p:cNvSpPr>
          <p:nvPr/>
        </p:nvSpPr>
        <p:spPr bwMode="auto">
          <a:xfrm flipH="1">
            <a:off x="5638800" y="1600200"/>
            <a:ext cx="609600" cy="685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3603" name="Text Box 19"/>
          <p:cNvSpPr txBox="1">
            <a:spLocks noChangeArrowheads="1"/>
          </p:cNvSpPr>
          <p:nvPr/>
        </p:nvSpPr>
        <p:spPr bwMode="auto">
          <a:xfrm>
            <a:off x="228600" y="5638800"/>
            <a:ext cx="4648200" cy="830263"/>
          </a:xfrm>
          <a:prstGeom prst="rect">
            <a:avLst/>
          </a:prstGeom>
          <a:noFill/>
          <a:ln w="9525">
            <a:noFill/>
            <a:miter lim="800000"/>
            <a:headEnd/>
            <a:tailEnd/>
          </a:ln>
          <a:effectLst/>
        </p:spPr>
        <p:txBody>
          <a:bodyPr>
            <a:spAutoFit/>
          </a:bodyPr>
          <a:lstStyle/>
          <a:p>
            <a:pPr>
              <a:spcBef>
                <a:spcPts val="0"/>
              </a:spcBef>
              <a:defRPr/>
            </a:pPr>
            <a:r>
              <a:rPr lang="en-US" sz="2400" b="1" dirty="0">
                <a:solidFill>
                  <a:prstClr val="white"/>
                </a:solidFill>
                <a:effectLst>
                  <a:outerShdw blurRad="38100" dist="38100" dir="2700000" algn="tl">
                    <a:srgbClr val="000000"/>
                  </a:outerShdw>
                </a:effectLst>
              </a:rPr>
              <a:t>V. SOCIAL ECONOMY II: </a:t>
            </a:r>
          </a:p>
          <a:p>
            <a:pPr>
              <a:spcBef>
                <a:spcPts val="0"/>
              </a:spcBef>
              <a:defRPr/>
            </a:pPr>
            <a:r>
              <a:rPr lang="en-US" sz="2400" b="1" dirty="0">
                <a:solidFill>
                  <a:prstClr val="white"/>
                </a:solidFill>
                <a:effectLst>
                  <a:outerShdw blurRad="38100" dist="38100" dir="2700000" algn="tl">
                    <a:srgbClr val="000000"/>
                  </a:outerShdw>
                </a:effectLst>
              </a:rPr>
              <a:t>CORE SOCIAL  ECONOMY</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6642"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6643"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29312677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25634"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7651"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7652"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25637"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7654"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25639"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5640" name="Line 8"/>
          <p:cNvSpPr>
            <a:spLocks noChangeShapeType="1"/>
          </p:cNvSpPr>
          <p:nvPr/>
        </p:nvSpPr>
        <p:spPr bwMode="auto">
          <a:xfrm flipV="1">
            <a:off x="2590800" y="1219200"/>
            <a:ext cx="3276600" cy="182880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7657"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25642" name="Line 10"/>
          <p:cNvSpPr>
            <a:spLocks noChangeShapeType="1"/>
          </p:cNvSpPr>
          <p:nvPr/>
        </p:nvSpPr>
        <p:spPr bwMode="auto">
          <a:xfrm>
            <a:off x="2438400" y="4038600"/>
            <a:ext cx="3733800" cy="13716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5643" name="Line 11"/>
          <p:cNvSpPr>
            <a:spLocks noChangeShapeType="1"/>
          </p:cNvSpPr>
          <p:nvPr/>
        </p:nvSpPr>
        <p:spPr bwMode="auto">
          <a:xfrm flipV="1">
            <a:off x="2667000" y="3352800"/>
            <a:ext cx="1371600" cy="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7660"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25647"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5649" name="Line 17"/>
          <p:cNvSpPr>
            <a:spLocks noChangeShapeType="1"/>
          </p:cNvSpPr>
          <p:nvPr/>
        </p:nvSpPr>
        <p:spPr bwMode="auto">
          <a:xfrm flipH="1" flipV="1">
            <a:off x="6096000" y="4267200"/>
            <a:ext cx="533400" cy="8382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5650" name="Line 18"/>
          <p:cNvSpPr>
            <a:spLocks noChangeShapeType="1"/>
          </p:cNvSpPr>
          <p:nvPr/>
        </p:nvSpPr>
        <p:spPr bwMode="auto">
          <a:xfrm flipH="1">
            <a:off x="5638800" y="1600200"/>
            <a:ext cx="609600" cy="685800"/>
          </a:xfrm>
          <a:prstGeom prst="line">
            <a:avLst/>
          </a:prstGeom>
          <a:noFill/>
          <a:ln w="5715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5651" name="Text Box 19"/>
          <p:cNvSpPr txBox="1">
            <a:spLocks noChangeArrowheads="1"/>
          </p:cNvSpPr>
          <p:nvPr/>
        </p:nvSpPr>
        <p:spPr bwMode="auto">
          <a:xfrm>
            <a:off x="152400" y="5562600"/>
            <a:ext cx="5943600" cy="8302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VI. SOCIAL ECONOMY III: COOPERATIVE MARKET ECONOMY</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7666"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7667"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1354694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96834" y="96981"/>
            <a:ext cx="8458200" cy="6555641"/>
          </a:xfrm>
          <a:prstGeom prst="rect">
            <a:avLst/>
          </a:prstGeom>
          <a:solidFill>
            <a:schemeClr val="accent5">
              <a:lumMod val="50000"/>
            </a:schemeClr>
          </a:solidFill>
          <a:ln w="38100">
            <a:solidFill>
              <a:schemeClr val="tx1"/>
            </a:solidFill>
          </a:ln>
        </p:spPr>
        <p:txBody>
          <a:bodyPr wrap="square" lIns="365760" tIns="274320" rIns="365760" bIns="365760">
            <a:spAutoFit/>
          </a:bodyPr>
          <a:lstStyle/>
          <a:p>
            <a:pPr marL="403225" indent="-4763"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Proposition of Critical Social Science</a:t>
            </a:r>
          </a:p>
          <a:p>
            <a:pPr marL="398463">
              <a:defRPr/>
            </a:pPr>
            <a:r>
              <a:rPr lang="en-US" sz="2800" i="1" dirty="0" smtClean="0">
                <a:solidFill>
                  <a:prstClr val="white"/>
                </a:solidFill>
                <a:effectLst>
                  <a:outerShdw blurRad="38100" dist="38100" dir="2700000" algn="tl">
                    <a:srgbClr val="000000">
                      <a:alpha val="43137"/>
                    </a:srgbClr>
                  </a:outerShdw>
                </a:effectLst>
              </a:rPr>
              <a:t>Many </a:t>
            </a:r>
            <a:r>
              <a:rPr lang="en-US" sz="2800" i="1" dirty="0">
                <a:solidFill>
                  <a:prstClr val="white"/>
                </a:solidFill>
                <a:effectLst>
                  <a:outerShdw blurRad="38100" dist="38100" dir="2700000" algn="tl">
                    <a:srgbClr val="000000">
                      <a:alpha val="43137"/>
                    </a:srgbClr>
                  </a:outerShdw>
                </a:effectLst>
              </a:rPr>
              <a:t>forms of human suffering and many deficits in human flourishing are the result of existing institutions and social structures. </a:t>
            </a:r>
          </a:p>
          <a:p>
            <a:pPr marL="403225" algn="ctr">
              <a:defRPr/>
            </a:pPr>
            <a:endParaRPr lang="en-US" sz="3200" b="1" cap="small" dirty="0" smtClean="0">
              <a:solidFill>
                <a:prstClr val="white"/>
              </a:solidFill>
              <a:effectLst>
                <a:outerShdw blurRad="38100" dist="38100" dir="2700000" algn="tl">
                  <a:srgbClr val="000000">
                    <a:alpha val="43137"/>
                  </a:srgbClr>
                </a:outerShdw>
              </a:effectLst>
            </a:endParaRPr>
          </a:p>
          <a:p>
            <a:pPr marL="403225"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a:t>
            </a:r>
            <a:r>
              <a:rPr lang="en-US" sz="3400" b="1" cap="small" dirty="0">
                <a:solidFill>
                  <a:prstClr val="white"/>
                </a:solidFill>
                <a:effectLst>
                  <a:outerShdw blurRad="38100" dist="38100" dir="2700000" algn="tl">
                    <a:srgbClr val="000000">
                      <a:alpha val="43137"/>
                    </a:srgbClr>
                  </a:outerShdw>
                </a:effectLst>
              </a:rPr>
              <a:t>Proposition of </a:t>
            </a:r>
            <a:r>
              <a:rPr lang="en-US" sz="3400" b="1" cap="small" dirty="0" smtClean="0">
                <a:solidFill>
                  <a:prstClr val="white"/>
                </a:solidFill>
                <a:effectLst>
                  <a:outerShdw blurRad="38100" dist="38100" dir="2700000" algn="tl">
                    <a:srgbClr val="000000">
                      <a:alpha val="43137"/>
                    </a:srgbClr>
                  </a:outerShdw>
                </a:effectLst>
              </a:rPr>
              <a:t>Emancipatory Social Science</a:t>
            </a:r>
            <a:endParaRPr lang="en-US" sz="3400" b="1" cap="small" dirty="0">
              <a:solidFill>
                <a:prstClr val="white"/>
              </a:solidFill>
              <a:effectLst>
                <a:outerShdw blurRad="38100" dist="38100" dir="2700000" algn="tl">
                  <a:srgbClr val="000000">
                    <a:alpha val="43137"/>
                  </a:srgbClr>
                </a:outerShdw>
              </a:effectLst>
            </a:endParaRPr>
          </a:p>
          <a:p>
            <a:pPr marL="403225">
              <a:spcAft>
                <a:spcPts val="600"/>
              </a:spcAft>
              <a:defRPr/>
            </a:pPr>
            <a:r>
              <a:rPr lang="en-US" sz="2800" i="1" dirty="0" smtClean="0">
                <a:solidFill>
                  <a:prstClr val="white"/>
                </a:solidFill>
                <a:effectLst>
                  <a:outerShdw blurRad="38100" dist="38100" dir="2700000" algn="tl">
                    <a:srgbClr val="000000">
                      <a:alpha val="43137"/>
                    </a:srgbClr>
                  </a:outerShdw>
                </a:effectLst>
              </a:rPr>
              <a:t>Transforming existing institutions </a:t>
            </a:r>
            <a:r>
              <a:rPr lang="en-US" sz="2800" i="1" dirty="0">
                <a:solidFill>
                  <a:prstClr val="white"/>
                </a:solidFill>
                <a:effectLst>
                  <a:outerShdw blurRad="38100" dist="38100" dir="2700000" algn="tl">
                    <a:srgbClr val="000000">
                      <a:alpha val="43137"/>
                    </a:srgbClr>
                  </a:outerShdw>
                </a:effectLst>
              </a:rPr>
              <a:t>and </a:t>
            </a:r>
            <a:r>
              <a:rPr lang="en-US" sz="2800" i="1" dirty="0" smtClean="0">
                <a:solidFill>
                  <a:prstClr val="white"/>
                </a:solidFill>
                <a:effectLst>
                  <a:outerShdw blurRad="38100" dist="38100" dir="2700000" algn="tl">
                    <a:srgbClr val="000000">
                      <a:alpha val="43137"/>
                    </a:srgbClr>
                  </a:outerShdw>
                </a:effectLst>
              </a:rPr>
              <a:t>social structures </a:t>
            </a:r>
            <a:r>
              <a:rPr lang="en-US" sz="2800" i="1" dirty="0">
                <a:solidFill>
                  <a:prstClr val="white"/>
                </a:solidFill>
                <a:effectLst>
                  <a:outerShdw blurRad="38100" dist="38100" dir="2700000" algn="tl">
                    <a:srgbClr val="000000">
                      <a:alpha val="43137"/>
                    </a:srgbClr>
                  </a:outerShdw>
                </a:effectLst>
              </a:rPr>
              <a:t>has the potential to substantially reduce human suffering and expand the possibilities for human </a:t>
            </a:r>
            <a:r>
              <a:rPr lang="en-US" sz="2800" i="1" dirty="0" smtClean="0">
                <a:solidFill>
                  <a:prstClr val="white"/>
                </a:solidFill>
                <a:effectLst>
                  <a:outerShdw blurRad="38100" dist="38100" dir="2700000" algn="tl">
                    <a:srgbClr val="000000">
                      <a:alpha val="43137"/>
                    </a:srgbClr>
                  </a:outerShdw>
                </a:effectLst>
              </a:rPr>
              <a:t>flourishing.</a:t>
            </a:r>
            <a:endParaRPr lang="en-US" sz="2800" dirty="0">
              <a:solidFill>
                <a:srgbClr val="4BACC6">
                  <a:lumMod val="50000"/>
                </a:srgbClr>
              </a:solidFill>
            </a:endParaRPr>
          </a:p>
        </p:txBody>
      </p:sp>
    </p:spTree>
    <p:extLst>
      <p:ext uri="{BB962C8B-B14F-4D97-AF65-F5344CB8AC3E}">
        <p14:creationId xmlns:p14="http://schemas.microsoft.com/office/powerpoint/2010/main" val="1661733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327682"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8675"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8676"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27685"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8678"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27687"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7688" name="Line 8"/>
          <p:cNvSpPr>
            <a:spLocks noChangeShapeType="1"/>
          </p:cNvSpPr>
          <p:nvPr/>
        </p:nvSpPr>
        <p:spPr bwMode="auto">
          <a:xfrm flipV="1">
            <a:off x="2590800" y="1219200"/>
            <a:ext cx="3276600" cy="1828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8681" name="Text Box 9"/>
          <p:cNvSpPr txBox="1">
            <a:spLocks noChangeArrowheads="1"/>
          </p:cNvSpPr>
          <p:nvPr/>
        </p:nvSpPr>
        <p:spPr bwMode="auto">
          <a:xfrm>
            <a:off x="228600" y="6019800"/>
            <a:ext cx="3810000" cy="366713"/>
          </a:xfrm>
          <a:prstGeom prst="rect">
            <a:avLst/>
          </a:prstGeom>
          <a:noFill/>
          <a:ln w="9525">
            <a:noFill/>
            <a:miter lim="800000"/>
            <a:headEnd/>
            <a:tailEnd/>
          </a:ln>
        </p:spPr>
        <p:txBody>
          <a:bodyPr>
            <a:spAutoFit/>
          </a:bodyPr>
          <a:lstStyle/>
          <a:p>
            <a:pPr>
              <a:spcBef>
                <a:spcPct val="50000"/>
              </a:spcBef>
            </a:pPr>
            <a:endParaRPr lang="en-US" b="1">
              <a:solidFill>
                <a:prstClr val="black"/>
              </a:solidFill>
            </a:endParaRPr>
          </a:p>
        </p:txBody>
      </p:sp>
      <p:sp>
        <p:nvSpPr>
          <p:cNvPr id="327690" name="Line 10"/>
          <p:cNvSpPr>
            <a:spLocks noChangeShapeType="1"/>
          </p:cNvSpPr>
          <p:nvPr/>
        </p:nvSpPr>
        <p:spPr bwMode="auto">
          <a:xfrm>
            <a:off x="2438400" y="4038600"/>
            <a:ext cx="3733800" cy="1371600"/>
          </a:xfrm>
          <a:prstGeom prst="line">
            <a:avLst/>
          </a:prstGeom>
          <a:noFill/>
          <a:ln w="10160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7691" name="Line 11"/>
          <p:cNvSpPr>
            <a:spLocks noChangeShapeType="1"/>
          </p:cNvSpPr>
          <p:nvPr/>
        </p:nvSpPr>
        <p:spPr bwMode="auto">
          <a:xfrm flipV="1">
            <a:off x="2667000" y="3352800"/>
            <a:ext cx="1371600" cy="0"/>
          </a:xfrm>
          <a:prstGeom prst="line">
            <a:avLst/>
          </a:prstGeom>
          <a:noFill/>
          <a:ln w="10160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8684"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27695" name="Line 15"/>
          <p:cNvSpPr>
            <a:spLocks noChangeShapeType="1"/>
          </p:cNvSpPr>
          <p:nvPr/>
        </p:nvSpPr>
        <p:spPr bwMode="auto">
          <a:xfrm flipH="1" flipV="1">
            <a:off x="7315200" y="1828800"/>
            <a:ext cx="0" cy="30480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7697" name="Line 17"/>
          <p:cNvSpPr>
            <a:spLocks noChangeShapeType="1"/>
          </p:cNvSpPr>
          <p:nvPr/>
        </p:nvSpPr>
        <p:spPr bwMode="auto">
          <a:xfrm flipH="1" flipV="1">
            <a:off x="6096000" y="4267200"/>
            <a:ext cx="533400" cy="838200"/>
          </a:xfrm>
          <a:prstGeom prst="line">
            <a:avLst/>
          </a:prstGeom>
          <a:noFill/>
          <a:ln w="5715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7698" name="Line 18"/>
          <p:cNvSpPr>
            <a:spLocks noChangeShapeType="1"/>
          </p:cNvSpPr>
          <p:nvPr/>
        </p:nvSpPr>
        <p:spPr bwMode="auto">
          <a:xfrm flipH="1">
            <a:off x="5638800" y="1600200"/>
            <a:ext cx="609600" cy="685800"/>
          </a:xfrm>
          <a:prstGeom prst="line">
            <a:avLst/>
          </a:prstGeom>
          <a:noFill/>
          <a:ln w="57150">
            <a:solidFill>
              <a:srgbClr val="000000">
                <a:alpha val="14999"/>
              </a:srgbClr>
            </a:solidFill>
            <a:round/>
            <a:headEnd/>
            <a:tailEnd type="triangle" w="med" len="med"/>
          </a:ln>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7699" name="Text Box 19"/>
          <p:cNvSpPr txBox="1">
            <a:spLocks noChangeArrowheads="1"/>
          </p:cNvSpPr>
          <p:nvPr/>
        </p:nvSpPr>
        <p:spPr bwMode="auto">
          <a:xfrm>
            <a:off x="304800" y="5638800"/>
            <a:ext cx="3810000" cy="830263"/>
          </a:xfrm>
          <a:prstGeom prst="rect">
            <a:avLst/>
          </a:prstGeom>
          <a:noFill/>
          <a:ln w="9525">
            <a:noFill/>
            <a:miter lim="800000"/>
            <a:headEnd/>
            <a:tailEnd/>
          </a:ln>
          <a:effectLst/>
        </p:spPr>
        <p:txBody>
          <a:bodyPr>
            <a:spAutoFit/>
          </a:bodyPr>
          <a:lstStyle/>
          <a:p>
            <a:pPr>
              <a:spcBef>
                <a:spcPct val="50000"/>
              </a:spcBef>
              <a:defRPr/>
            </a:pPr>
            <a:r>
              <a:rPr lang="en-US" sz="2400" b="1" dirty="0">
                <a:solidFill>
                  <a:prstClr val="white"/>
                </a:solidFill>
                <a:effectLst>
                  <a:outerShdw blurRad="38100" dist="38100" dir="2700000" algn="tl">
                    <a:srgbClr val="000000"/>
                  </a:outerShdw>
                </a:effectLst>
              </a:rPr>
              <a:t>VII. PARTICIPATORY        SOCIALISM</a:t>
            </a:r>
          </a:p>
        </p:txBody>
      </p:sp>
      <p:sp>
        <p:nvSpPr>
          <p:cNvPr id="20"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8690"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8691"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2717423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329730" name="Oval 2"/>
          <p:cNvSpPr>
            <a:spLocks noChangeArrowheads="1"/>
          </p:cNvSpPr>
          <p:nvPr/>
        </p:nvSpPr>
        <p:spPr bwMode="auto">
          <a:xfrm>
            <a:off x="381000" y="2743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9699" name="Text Box 3"/>
          <p:cNvSpPr txBox="1">
            <a:spLocks noChangeArrowheads="1"/>
          </p:cNvSpPr>
          <p:nvPr/>
        </p:nvSpPr>
        <p:spPr bwMode="auto">
          <a:xfrm>
            <a:off x="4343400" y="18240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29700" name="Text Box 4"/>
          <p:cNvSpPr txBox="1">
            <a:spLocks noChangeArrowheads="1"/>
          </p:cNvSpPr>
          <p:nvPr/>
        </p:nvSpPr>
        <p:spPr bwMode="auto">
          <a:xfrm>
            <a:off x="6743700" y="3081338"/>
            <a:ext cx="342900" cy="342900"/>
          </a:xfrm>
          <a:prstGeom prst="rect">
            <a:avLst/>
          </a:prstGeom>
          <a:noFill/>
          <a:ln w="9525">
            <a:noFill/>
            <a:miter lim="800000"/>
            <a:headEnd/>
            <a:tailEnd/>
          </a:ln>
        </p:spPr>
        <p:txBody>
          <a:bodyPr/>
          <a:lstStyle/>
          <a:p>
            <a:endParaRPr lang="en-US" b="1">
              <a:solidFill>
                <a:prstClr val="black"/>
              </a:solidFill>
            </a:endParaRPr>
          </a:p>
        </p:txBody>
      </p:sp>
      <p:sp>
        <p:nvSpPr>
          <p:cNvPr id="329733" name="Oval 5"/>
          <p:cNvSpPr>
            <a:spLocks noChangeArrowheads="1"/>
          </p:cNvSpPr>
          <p:nvPr/>
        </p:nvSpPr>
        <p:spPr bwMode="auto">
          <a:xfrm>
            <a:off x="5943600" y="3048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9702" name="Text Box 6"/>
          <p:cNvSpPr txBox="1">
            <a:spLocks noChangeArrowheads="1"/>
          </p:cNvSpPr>
          <p:nvPr/>
        </p:nvSpPr>
        <p:spPr bwMode="auto">
          <a:xfrm>
            <a:off x="6324600" y="609600"/>
            <a:ext cx="1600200" cy="838200"/>
          </a:xfrm>
          <a:prstGeom prst="rect">
            <a:avLst/>
          </a:prstGeom>
          <a:solidFill>
            <a:schemeClr val="bg1"/>
          </a:solidFill>
          <a:ln w="28575">
            <a:noFill/>
            <a:miter lim="800000"/>
            <a:headEnd/>
            <a:tailEnd/>
          </a:ln>
        </p:spPr>
        <p:txBody>
          <a:bodyPr/>
          <a:lstStyle/>
          <a:p>
            <a:pPr algn="ctr"/>
            <a:r>
              <a:rPr lang="en-US" b="1">
                <a:solidFill>
                  <a:prstClr val="black"/>
                </a:solidFill>
                <a:cs typeface="Times New Roman" pitchFamily="18" charset="0"/>
              </a:rPr>
              <a:t>Economic</a:t>
            </a:r>
            <a:endParaRPr lang="en-US" b="1">
              <a:solidFill>
                <a:prstClr val="black"/>
              </a:solidFill>
            </a:endParaRPr>
          </a:p>
          <a:p>
            <a:pPr algn="ctr" eaLnBrk="0" hangingPunct="0"/>
            <a:r>
              <a:rPr lang="en-US" b="1">
                <a:solidFill>
                  <a:prstClr val="black"/>
                </a:solidFill>
                <a:cs typeface="Times New Roman" pitchFamily="18" charset="0"/>
              </a:rPr>
              <a:t>Power</a:t>
            </a:r>
            <a:endParaRPr lang="en-US" b="1">
              <a:solidFill>
                <a:prstClr val="black"/>
              </a:solidFill>
            </a:endParaRPr>
          </a:p>
        </p:txBody>
      </p:sp>
      <p:sp>
        <p:nvSpPr>
          <p:cNvPr id="329735" name="Oval 7"/>
          <p:cNvSpPr>
            <a:spLocks noChangeArrowheads="1"/>
          </p:cNvSpPr>
          <p:nvPr/>
        </p:nvSpPr>
        <p:spPr bwMode="auto">
          <a:xfrm>
            <a:off x="6248400" y="5029200"/>
            <a:ext cx="2209800" cy="1447800"/>
          </a:xfrm>
          <a:prstGeom prst="ellipse">
            <a:avLst/>
          </a:prstGeom>
          <a:solidFill>
            <a:schemeClr val="bg1"/>
          </a:solidFill>
          <a:ln w="28575">
            <a:solidFill>
              <a:srgbClr val="000000"/>
            </a:solidFill>
            <a:round/>
            <a:headEnd/>
            <a:tailEnd/>
          </a:ln>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9736" name="Line 8"/>
          <p:cNvSpPr>
            <a:spLocks noChangeShapeType="1"/>
          </p:cNvSpPr>
          <p:nvPr/>
        </p:nvSpPr>
        <p:spPr bwMode="auto">
          <a:xfrm flipV="1">
            <a:off x="2590800" y="1219200"/>
            <a:ext cx="3276600" cy="182880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9738" name="Line 10"/>
          <p:cNvSpPr>
            <a:spLocks noChangeShapeType="1"/>
          </p:cNvSpPr>
          <p:nvPr/>
        </p:nvSpPr>
        <p:spPr bwMode="auto">
          <a:xfrm>
            <a:off x="2438400" y="4038600"/>
            <a:ext cx="3733800" cy="1371600"/>
          </a:xfrm>
          <a:prstGeom prst="line">
            <a:avLst/>
          </a:prstGeom>
          <a:noFill/>
          <a:ln w="10160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9739" name="Line 11"/>
          <p:cNvSpPr>
            <a:spLocks noChangeShapeType="1"/>
          </p:cNvSpPr>
          <p:nvPr/>
        </p:nvSpPr>
        <p:spPr bwMode="auto">
          <a:xfrm flipV="1">
            <a:off x="2667000" y="3200400"/>
            <a:ext cx="1371600" cy="0"/>
          </a:xfrm>
          <a:prstGeom prst="line">
            <a:avLst/>
          </a:prstGeom>
          <a:noFill/>
          <a:ln w="10160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9707" name="Text Box 14"/>
          <p:cNvSpPr txBox="1">
            <a:spLocks noChangeArrowheads="1"/>
          </p:cNvSpPr>
          <p:nvPr/>
        </p:nvSpPr>
        <p:spPr bwMode="auto">
          <a:xfrm>
            <a:off x="6553200" y="5334000"/>
            <a:ext cx="1676400" cy="838200"/>
          </a:xfrm>
          <a:prstGeom prst="rect">
            <a:avLst/>
          </a:prstGeom>
          <a:solidFill>
            <a:srgbClr val="FFFFFF"/>
          </a:solidFill>
          <a:ln w="28575">
            <a:noFill/>
            <a:miter lim="800000"/>
            <a:headEnd/>
            <a:tailEnd/>
          </a:ln>
        </p:spPr>
        <p:txBody>
          <a:bodyPr/>
          <a:lstStyle/>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State Power</a:t>
            </a:r>
            <a:endParaRPr lang="en-US" b="1">
              <a:solidFill>
                <a:prstClr val="black"/>
              </a:solidFill>
            </a:endParaRPr>
          </a:p>
        </p:txBody>
      </p:sp>
      <p:sp>
        <p:nvSpPr>
          <p:cNvPr id="329743" name="Line 15"/>
          <p:cNvSpPr>
            <a:spLocks noChangeShapeType="1"/>
          </p:cNvSpPr>
          <p:nvPr/>
        </p:nvSpPr>
        <p:spPr bwMode="auto">
          <a:xfrm flipH="1" flipV="1">
            <a:off x="7315200" y="1828800"/>
            <a:ext cx="0" cy="30480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9745" name="Line 17"/>
          <p:cNvSpPr>
            <a:spLocks noChangeShapeType="1"/>
          </p:cNvSpPr>
          <p:nvPr/>
        </p:nvSpPr>
        <p:spPr bwMode="auto">
          <a:xfrm flipH="1" flipV="1">
            <a:off x="5867400" y="4343400"/>
            <a:ext cx="533400" cy="838200"/>
          </a:xfrm>
          <a:prstGeom prst="line">
            <a:avLst/>
          </a:prstGeom>
          <a:noFill/>
          <a:ln w="5715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29746" name="Line 18"/>
          <p:cNvSpPr>
            <a:spLocks noChangeShapeType="1"/>
          </p:cNvSpPr>
          <p:nvPr/>
        </p:nvSpPr>
        <p:spPr bwMode="auto">
          <a:xfrm flipH="1">
            <a:off x="5638800" y="1524000"/>
            <a:ext cx="609600" cy="685800"/>
          </a:xfrm>
          <a:prstGeom prst="line">
            <a:avLst/>
          </a:prstGeom>
          <a:noFill/>
          <a:ln w="5715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19" name="Line 11"/>
          <p:cNvSpPr>
            <a:spLocks noChangeShapeType="1"/>
          </p:cNvSpPr>
          <p:nvPr/>
        </p:nvSpPr>
        <p:spPr bwMode="auto">
          <a:xfrm flipV="1">
            <a:off x="2667000" y="3810000"/>
            <a:ext cx="1371600" cy="0"/>
          </a:xfrm>
          <a:prstGeom prst="line">
            <a:avLst/>
          </a:prstGeom>
          <a:noFill/>
          <a:ln w="10160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0" name="Line 10"/>
          <p:cNvSpPr>
            <a:spLocks noChangeShapeType="1"/>
          </p:cNvSpPr>
          <p:nvPr/>
        </p:nvSpPr>
        <p:spPr bwMode="auto">
          <a:xfrm>
            <a:off x="2286000" y="4343400"/>
            <a:ext cx="3733800" cy="1371600"/>
          </a:xfrm>
          <a:prstGeom prst="line">
            <a:avLst/>
          </a:prstGeom>
          <a:noFill/>
          <a:ln w="10160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3" name="Line 18"/>
          <p:cNvSpPr>
            <a:spLocks noChangeShapeType="1"/>
          </p:cNvSpPr>
          <p:nvPr/>
        </p:nvSpPr>
        <p:spPr bwMode="auto">
          <a:xfrm flipH="1">
            <a:off x="5791200" y="1600200"/>
            <a:ext cx="609600" cy="6858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4" name="Line 11"/>
          <p:cNvSpPr>
            <a:spLocks noChangeShapeType="1"/>
          </p:cNvSpPr>
          <p:nvPr/>
        </p:nvSpPr>
        <p:spPr bwMode="auto">
          <a:xfrm flipV="1">
            <a:off x="2667000" y="3505200"/>
            <a:ext cx="1371600" cy="0"/>
          </a:xfrm>
          <a:prstGeom prst="line">
            <a:avLst/>
          </a:prstGeom>
          <a:noFill/>
          <a:ln w="10160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7" name="Line 17"/>
          <p:cNvSpPr>
            <a:spLocks noChangeShapeType="1"/>
          </p:cNvSpPr>
          <p:nvPr/>
        </p:nvSpPr>
        <p:spPr bwMode="auto">
          <a:xfrm flipH="1" flipV="1">
            <a:off x="6096000" y="4267200"/>
            <a:ext cx="533400" cy="83820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grpSp>
        <p:nvGrpSpPr>
          <p:cNvPr id="29716" name="Group 33"/>
          <p:cNvGrpSpPr>
            <a:grpSpLocks/>
          </p:cNvGrpSpPr>
          <p:nvPr/>
        </p:nvGrpSpPr>
        <p:grpSpPr bwMode="auto">
          <a:xfrm>
            <a:off x="228600" y="5638800"/>
            <a:ext cx="7278688" cy="1200150"/>
            <a:chOff x="548500" y="5257800"/>
            <a:chExt cx="5333234" cy="1200508"/>
          </a:xfrm>
        </p:grpSpPr>
        <p:grpSp>
          <p:nvGrpSpPr>
            <p:cNvPr id="29720" name="Group 32"/>
            <p:cNvGrpSpPr>
              <a:grpSpLocks/>
            </p:cNvGrpSpPr>
            <p:nvPr/>
          </p:nvGrpSpPr>
          <p:grpSpPr bwMode="auto">
            <a:xfrm>
              <a:off x="548500" y="5486468"/>
              <a:ext cx="837499" cy="762227"/>
              <a:chOff x="929500" y="5486468"/>
              <a:chExt cx="837499" cy="762227"/>
            </a:xfrm>
          </p:grpSpPr>
          <p:sp>
            <p:nvSpPr>
              <p:cNvPr id="28" name="Line 11"/>
              <p:cNvSpPr>
                <a:spLocks noChangeShapeType="1"/>
              </p:cNvSpPr>
              <p:nvPr/>
            </p:nvSpPr>
            <p:spPr bwMode="auto">
              <a:xfrm flipV="1">
                <a:off x="929500" y="6248695"/>
                <a:ext cx="837498" cy="0"/>
              </a:xfrm>
              <a:prstGeom prst="line">
                <a:avLst/>
              </a:prstGeom>
              <a:noFill/>
              <a:ln w="57150">
                <a:solidFill>
                  <a:srgbClr val="FFFF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29" name="Line 11"/>
              <p:cNvSpPr>
                <a:spLocks noChangeShapeType="1"/>
              </p:cNvSpPr>
              <p:nvPr/>
            </p:nvSpPr>
            <p:spPr bwMode="auto">
              <a:xfrm flipV="1">
                <a:off x="929500" y="5486468"/>
                <a:ext cx="837498" cy="0"/>
              </a:xfrm>
              <a:prstGeom prst="line">
                <a:avLst/>
              </a:prstGeom>
              <a:noFill/>
              <a:ln w="57150">
                <a:solidFill>
                  <a:srgbClr val="FF000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sp>
            <p:nvSpPr>
              <p:cNvPr id="30" name="Line 11"/>
              <p:cNvSpPr>
                <a:spLocks noChangeShapeType="1"/>
              </p:cNvSpPr>
              <p:nvPr/>
            </p:nvSpPr>
            <p:spPr bwMode="auto">
              <a:xfrm flipV="1">
                <a:off x="929500" y="5867582"/>
                <a:ext cx="837498" cy="0"/>
              </a:xfrm>
              <a:prstGeom prst="line">
                <a:avLst/>
              </a:prstGeom>
              <a:noFill/>
              <a:ln w="57150">
                <a:solidFill>
                  <a:srgbClr val="00B0F0"/>
                </a:solidFill>
                <a:round/>
                <a:headEnd/>
                <a:tailEnd type="triangle" w="med" len="med"/>
              </a:ln>
              <a:effectLst>
                <a:outerShdw blurRad="50800" dist="25400" dir="5400000" algn="ctr" rotWithShape="0">
                  <a:schemeClr val="tx1"/>
                </a:outerShdw>
              </a:effectLst>
            </p:spPr>
            <p:txBody>
              <a:bodyPr/>
              <a:lstStyle/>
              <a:p>
                <a:pPr>
                  <a:defRPr/>
                </a:pPr>
                <a:endParaRPr lang="en-US" b="1">
                  <a:solidFill>
                    <a:prstClr val="black"/>
                  </a:solidFill>
                  <a:effectLst>
                    <a:outerShdw blurRad="38100" dist="38100" dir="2700000" algn="tl">
                      <a:srgbClr val="000000">
                        <a:alpha val="43137"/>
                      </a:srgbClr>
                    </a:outerShdw>
                  </a:effectLst>
                </a:endParaRPr>
              </a:p>
            </p:txBody>
          </p:sp>
        </p:grpSp>
        <p:sp>
          <p:nvSpPr>
            <p:cNvPr id="27673" name="Text Box 12"/>
            <p:cNvSpPr txBox="1">
              <a:spLocks noChangeArrowheads="1"/>
            </p:cNvSpPr>
            <p:nvPr/>
          </p:nvSpPr>
          <p:spPr bwMode="auto">
            <a:xfrm>
              <a:off x="1385998" y="5257800"/>
              <a:ext cx="4495736" cy="1200508"/>
            </a:xfrm>
            <a:prstGeom prst="rect">
              <a:avLst/>
            </a:prstGeom>
            <a:noFill/>
            <a:ln w="9525">
              <a:noFill/>
              <a:miter lim="800000"/>
              <a:headEnd/>
              <a:tailEnd/>
            </a:ln>
          </p:spPr>
          <p:txBody>
            <a:bodyPr>
              <a:spAutoFit/>
            </a:bodyPr>
            <a:lstStyle/>
            <a:p>
              <a:pPr>
                <a:defRPr/>
              </a:pPr>
              <a:r>
                <a:rPr lang="en-US" sz="2400" b="1" dirty="0">
                  <a:solidFill>
                    <a:prstClr val="white"/>
                  </a:solidFill>
                  <a:effectLst>
                    <a:outerShdw blurRad="38100" dist="38100" dir="2700000" algn="tl">
                      <a:srgbClr val="000000">
                        <a:alpha val="43137"/>
                      </a:srgbClr>
                    </a:outerShdw>
                  </a:effectLst>
                </a:rPr>
                <a:t>Socialist configurations</a:t>
              </a:r>
            </a:p>
            <a:p>
              <a:pPr>
                <a:defRPr/>
              </a:pPr>
              <a:r>
                <a:rPr lang="en-US" sz="2400" b="1" dirty="0">
                  <a:solidFill>
                    <a:prstClr val="white"/>
                  </a:solidFill>
                  <a:effectLst>
                    <a:outerShdw blurRad="38100" dist="38100" dir="2700000" algn="tl">
                      <a:srgbClr val="000000">
                        <a:alpha val="43137"/>
                      </a:srgbClr>
                    </a:outerShdw>
                  </a:effectLst>
                </a:rPr>
                <a:t>Social Democracy configurations</a:t>
              </a:r>
            </a:p>
            <a:p>
              <a:pPr>
                <a:defRPr/>
              </a:pPr>
              <a:r>
                <a:rPr lang="en-US" sz="2400" b="1" dirty="0">
                  <a:solidFill>
                    <a:prstClr val="white"/>
                  </a:solidFill>
                  <a:effectLst>
                    <a:outerShdw blurRad="38100" dist="38100" dir="2700000" algn="tl">
                      <a:srgbClr val="000000">
                        <a:alpha val="43137"/>
                      </a:srgbClr>
                    </a:outerShdw>
                  </a:effectLst>
                </a:rPr>
                <a:t>Social Economy configurations</a:t>
              </a:r>
            </a:p>
          </p:txBody>
        </p:sp>
      </p:grpSp>
      <p:sp>
        <p:nvSpPr>
          <p:cNvPr id="31" name="Text Box 12"/>
          <p:cNvSpPr txBox="1">
            <a:spLocks noChangeArrowheads="1"/>
          </p:cNvSpPr>
          <p:nvPr/>
        </p:nvSpPr>
        <p:spPr bwMode="auto">
          <a:xfrm>
            <a:off x="152400" y="152400"/>
            <a:ext cx="4495800" cy="830263"/>
          </a:xfrm>
          <a:prstGeom prst="rect">
            <a:avLst/>
          </a:prstGeom>
          <a:noFill/>
          <a:ln w="9525">
            <a:noFill/>
            <a:miter lim="800000"/>
            <a:headEnd/>
            <a:tailEnd/>
          </a:ln>
        </p:spPr>
        <p:txBody>
          <a:bodyPr>
            <a:spAutoFit/>
          </a:bodyPr>
          <a:lstStyle/>
          <a:p>
            <a:pPr algn="ctr">
              <a:spcBef>
                <a:spcPct val="50000"/>
              </a:spcBef>
              <a:defRPr/>
            </a:pPr>
            <a:r>
              <a:rPr lang="en-US" sz="2400" b="1" dirty="0">
                <a:solidFill>
                  <a:prstClr val="white"/>
                </a:solidFill>
                <a:effectLst>
                  <a:outerShdw blurRad="38100" dist="38100" dir="2700000" algn="tl">
                    <a:srgbClr val="000000">
                      <a:alpha val="43137"/>
                    </a:srgbClr>
                  </a:outerShdw>
                </a:effectLst>
              </a:rPr>
              <a:t>CONFIGURATIONS OF SOCIAL EMPOWERMENT</a:t>
            </a:r>
          </a:p>
        </p:txBody>
      </p:sp>
      <p:sp>
        <p:nvSpPr>
          <p:cNvPr id="29718" name="Text Box 16"/>
          <p:cNvSpPr txBox="1">
            <a:spLocks noChangeArrowheads="1"/>
          </p:cNvSpPr>
          <p:nvPr/>
        </p:nvSpPr>
        <p:spPr bwMode="auto">
          <a:xfrm>
            <a:off x="4267200" y="2362200"/>
            <a:ext cx="2286000" cy="1828800"/>
          </a:xfrm>
          <a:prstGeom prst="rect">
            <a:avLst/>
          </a:prstGeom>
          <a:solidFill>
            <a:srgbClr val="FFFFFF"/>
          </a:solidFill>
          <a:ln w="19050">
            <a:solidFill>
              <a:srgbClr val="000000"/>
            </a:solidFill>
            <a:miter lim="800000"/>
            <a:headEnd/>
            <a:tailEnd/>
          </a:ln>
        </p:spPr>
        <p:txBody>
          <a:bodyPr/>
          <a:lstStyle/>
          <a:p>
            <a:pPr algn="ctr"/>
            <a:endParaRPr lang="en-US" b="1">
              <a:solidFill>
                <a:prstClr val="black"/>
              </a:solidFill>
              <a:cs typeface="Times New Roman" pitchFamily="18" charset="0"/>
            </a:endParaRPr>
          </a:p>
          <a:p>
            <a:pPr algn="ctr"/>
            <a:endParaRPr lang="en-US" b="1">
              <a:solidFill>
                <a:prstClr val="black"/>
              </a:solidFill>
              <a:cs typeface="Times New Roman" pitchFamily="18" charset="0"/>
            </a:endParaRPr>
          </a:p>
          <a:p>
            <a:pPr algn="ctr"/>
            <a:r>
              <a:rPr lang="en-US" b="1">
                <a:solidFill>
                  <a:prstClr val="black"/>
                </a:solidFill>
                <a:cs typeface="Times New Roman" pitchFamily="18" charset="0"/>
              </a:rPr>
              <a:t>Economic activity</a:t>
            </a:r>
            <a:endParaRPr lang="en-US" b="1">
              <a:solidFill>
                <a:prstClr val="black"/>
              </a:solidFill>
            </a:endParaRPr>
          </a:p>
        </p:txBody>
      </p:sp>
      <p:sp>
        <p:nvSpPr>
          <p:cNvPr id="29719" name="Text Box 10"/>
          <p:cNvSpPr txBox="1">
            <a:spLocks noChangeArrowheads="1"/>
          </p:cNvSpPr>
          <p:nvPr/>
        </p:nvSpPr>
        <p:spPr bwMode="auto">
          <a:xfrm>
            <a:off x="609600" y="3276600"/>
            <a:ext cx="1676400" cy="457200"/>
          </a:xfrm>
          <a:prstGeom prst="rect">
            <a:avLst/>
          </a:prstGeom>
          <a:solidFill>
            <a:srgbClr val="FFFFFF"/>
          </a:solidFill>
          <a:ln w="28575">
            <a:noFill/>
            <a:miter lim="800000"/>
            <a:headEnd/>
            <a:tailEnd/>
          </a:ln>
        </p:spPr>
        <p:txBody>
          <a:bodyPr/>
          <a:lstStyle/>
          <a:p>
            <a:pPr algn="ctr"/>
            <a:r>
              <a:rPr lang="en-US" b="1">
                <a:solidFill>
                  <a:prstClr val="black"/>
                </a:solidFill>
                <a:cs typeface="Times New Roman" pitchFamily="18" charset="0"/>
              </a:rPr>
              <a:t>Social Power</a:t>
            </a:r>
            <a:endParaRPr lang="en-US" b="1">
              <a:solidFill>
                <a:prstClr val="black"/>
              </a:solidFill>
            </a:endParaRPr>
          </a:p>
        </p:txBody>
      </p:sp>
    </p:spTree>
    <p:extLst>
      <p:ext uri="{BB962C8B-B14F-4D97-AF65-F5344CB8AC3E}">
        <p14:creationId xmlns:p14="http://schemas.microsoft.com/office/powerpoint/2010/main" val="11969035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457200" y="914400"/>
            <a:ext cx="8229600" cy="4462463"/>
          </a:xfrm>
          <a:prstGeom prst="rect">
            <a:avLst/>
          </a:prstGeom>
          <a:solidFill>
            <a:schemeClr val="tx2"/>
          </a:solidFill>
          <a:ln w="57150" algn="ctr">
            <a:solidFill>
              <a:schemeClr val="tx1"/>
            </a:solidFill>
            <a:miter lim="800000"/>
            <a:headEnd/>
            <a:tailEnd/>
          </a:ln>
          <a:effectLst/>
        </p:spPr>
        <p:txBody>
          <a:bodyPr lIns="365760" r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Strategic logics of Transformation</a:t>
            </a: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Ruptural</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(radical break in institutions): Revolutionary socialist tradition</a:t>
            </a: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Interstitial</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(build new institutions in the cracks of the system): Anarchist tradition</a:t>
            </a: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Symbiotic</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(use existing institutions to solve problems in ways that transform institutions): Social democratic tradition</a:t>
            </a:r>
          </a:p>
          <a:p>
            <a:pPr marL="457200" indent="-457200">
              <a:spcAft>
                <a:spcPct val="40000"/>
              </a:spcAft>
              <a:tabLst>
                <a:tab pos="685800" algn="l"/>
              </a:tabLst>
              <a:defRPr/>
            </a:pPr>
            <a:endParaRPr lang="en-US" sz="1000" dirty="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1764156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381000" y="457200"/>
            <a:ext cx="8382000" cy="5084469"/>
          </a:xfrm>
          <a:prstGeom prst="rect">
            <a:avLst/>
          </a:prstGeom>
          <a:solidFill>
            <a:schemeClr val="tx2"/>
          </a:solidFill>
          <a:ln w="57150" algn="ctr">
            <a:solidFill>
              <a:schemeClr val="tx1"/>
            </a:solidFill>
            <a:miter lim="800000"/>
            <a:headEnd/>
            <a:tailEnd/>
          </a:ln>
          <a:effectLst/>
        </p:spPr>
        <p:txBody>
          <a:bodyPr wrap="square" lIns="182880" r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 </a:t>
            </a:r>
            <a:r>
              <a:rPr lang="en-US" sz="3600" b="1" dirty="0" smtClean="0">
                <a:solidFill>
                  <a:prstClr val="white"/>
                </a:solidFill>
                <a:effectLst>
                  <a:outerShdw blurRad="38100" dist="38100" dir="2700000" algn="tl">
                    <a:srgbClr val="000000"/>
                  </a:outerShdw>
                </a:effectLst>
              </a:rPr>
              <a:t>A </a:t>
            </a:r>
            <a:r>
              <a:rPr lang="en-US" sz="3200" b="1" dirty="0" smtClean="0">
                <a:solidFill>
                  <a:prstClr val="white"/>
                </a:solidFill>
                <a:effectLst>
                  <a:outerShdw blurRad="38100" dist="38100" dir="2700000" algn="tl">
                    <a:srgbClr val="000000"/>
                  </a:outerShdw>
                </a:effectLst>
              </a:rPr>
              <a:t>Strategic Vision for the 21</a:t>
            </a:r>
            <a:r>
              <a:rPr lang="en-US" sz="3200" b="1" baseline="30000" dirty="0" smtClean="0">
                <a:solidFill>
                  <a:prstClr val="white"/>
                </a:solidFill>
                <a:effectLst>
                  <a:outerShdw blurRad="38100" dist="38100" dir="2700000" algn="tl">
                    <a:srgbClr val="000000"/>
                  </a:outerShdw>
                </a:effectLst>
              </a:rPr>
              <a:t>st</a:t>
            </a:r>
            <a:r>
              <a:rPr lang="en-US" sz="3200" b="1" dirty="0" smtClean="0">
                <a:solidFill>
                  <a:prstClr val="white"/>
                </a:solidFill>
                <a:effectLst>
                  <a:outerShdw blurRad="38100" dist="38100" dir="2700000" algn="tl">
                    <a:srgbClr val="000000"/>
                  </a:outerShdw>
                </a:effectLst>
              </a:rPr>
              <a:t> Century</a:t>
            </a:r>
            <a:endParaRPr lang="en-US" sz="32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Ruptural strategies</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directed at capitalism as a system are implausible, but ruptures in specific institutions may be needed to open up possibilities for symbiotic transformations.</a:t>
            </a: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Symbiotic strategies</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are needed to expand the space for interstitial transformations. </a:t>
            </a:r>
            <a:endParaRPr lang="en-US" sz="1000" dirty="0">
              <a:solidFill>
                <a:srgbClr val="FFFF66"/>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Interstitial</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strategies create the building blocks of emancipatory alternatives.</a:t>
            </a:r>
          </a:p>
          <a:p>
            <a:pPr marL="228600">
              <a:lnSpc>
                <a:spcPct val="90000"/>
              </a:lnSpc>
              <a:spcAft>
                <a:spcPct val="40000"/>
              </a:spcAft>
              <a:tabLst>
                <a:tab pos="685800" algn="l"/>
              </a:tabLst>
              <a:defRPr/>
            </a:pPr>
            <a:endParaRPr lang="en-US" sz="2800" dirty="0">
              <a:solidFill>
                <a:prstClr val="white"/>
              </a:solidFill>
              <a:effectLst>
                <a:outerShdw blurRad="38100" dist="38100" dir="2700000" algn="tl">
                  <a:srgbClr val="000000"/>
                </a:outerShdw>
              </a:effectLst>
            </a:endParaRPr>
          </a:p>
        </p:txBody>
      </p:sp>
    </p:spTree>
    <p:extLst>
      <p:ext uri="{BB962C8B-B14F-4D97-AF65-F5344CB8AC3E}">
        <p14:creationId xmlns:p14="http://schemas.microsoft.com/office/powerpoint/2010/main" val="4224670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62049" y="228600"/>
            <a:ext cx="8305800" cy="6247864"/>
          </a:xfrm>
          <a:prstGeom prst="rect">
            <a:avLst/>
          </a:prstGeom>
          <a:solidFill>
            <a:srgbClr val="461E64"/>
          </a:solidFill>
          <a:ln w="41275" cmpd="sng">
            <a:solidFill>
              <a:schemeClr val="bg1"/>
            </a:solidFill>
            <a:miter lim="800000"/>
            <a:headEnd/>
            <a:tailEnd/>
          </a:ln>
          <a:effectLst/>
        </p:spPr>
        <p:txBody>
          <a:bodyPr lIns="365760" tIns="182880" rIns="274320" bIns="365760" anchor="ctr">
            <a:spAutoFit/>
          </a:bodyPr>
          <a:lstStyle/>
          <a:p>
            <a:pPr marL="228600" indent="-228600" algn="ctr" eaLnBrk="0" hangingPunct="0">
              <a:spcAft>
                <a:spcPts val="600"/>
              </a:spcAft>
              <a:tabLst>
                <a:tab pos="114300" algn="l"/>
                <a:tab pos="274638" algn="l"/>
                <a:tab pos="342900" algn="l"/>
              </a:tabLst>
              <a:defRPr/>
            </a:pPr>
            <a:r>
              <a:rPr lang="en-US" sz="3200" b="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CONCLUSIONS</a:t>
            </a:r>
          </a:p>
          <a:p>
            <a:pPr marL="401638" indent="-401638" eaLnBrk="0" hangingPunct="0">
              <a:spcAft>
                <a:spcPts val="600"/>
              </a:spcAft>
              <a:tabLst>
                <a:tab pos="114300" algn="l"/>
                <a:tab pos="274638" algn="l"/>
                <a:tab pos="342900" algn="l"/>
              </a:tabLst>
              <a:defRPr/>
            </a:pPr>
            <a:endParaRPr lang="en-US" sz="2400" b="1" i="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The centrality of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democratization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for transcending capitalism.</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Institutional pluralism and heterogeneity: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there are multiple configurations of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social empowerment</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There are no guarantees: socialism is a terrain for working for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equality, democracy and sustainability,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not a guarantee for realizing those ideals.</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Strategic indeterminacy: there is no one way </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Opacity of the future limits of possibility: We cannot know in advance how far we can go in this trajectory of social empowerment</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 </a:t>
            </a:r>
            <a:endPar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p:txBody>
      </p:sp>
    </p:spTree>
    <p:extLst>
      <p:ext uri="{BB962C8B-B14F-4D97-AF65-F5344CB8AC3E}">
        <p14:creationId xmlns:p14="http://schemas.microsoft.com/office/powerpoint/2010/main" val="8443255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srcRect l="200" t="8656" r="1054" b="37168"/>
          <a:stretch/>
        </p:blipFill>
        <p:spPr bwMode="auto">
          <a:xfrm>
            <a:off x="914400" y="762000"/>
            <a:ext cx="7315200" cy="5130800"/>
          </a:xfrm>
          <a:prstGeom prst="rect">
            <a:avLst/>
          </a:prstGeom>
          <a:ln w="28575">
            <a:solidFill>
              <a:schemeClr val="tx1"/>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533400" y="381000"/>
            <a:ext cx="8153400" cy="5616922"/>
          </a:xfrm>
          <a:prstGeom prst="rect">
            <a:avLst/>
          </a:prstGeom>
          <a:solidFill>
            <a:schemeClr val="accent5">
              <a:lumMod val="50000"/>
            </a:schemeClr>
          </a:solidFill>
          <a:ln w="38100">
            <a:solidFill>
              <a:schemeClr val="tx1"/>
            </a:solidFill>
          </a:ln>
        </p:spPr>
        <p:txBody>
          <a:bodyPr lIns="274320" tIns="365760" rIns="274320" bIns="548640">
            <a:spAutoFit/>
          </a:bodyPr>
          <a:lstStyle/>
          <a:p>
            <a:pPr algn="ctr">
              <a:spcAft>
                <a:spcPts val="1800"/>
              </a:spcAft>
              <a:defRPr/>
            </a:pPr>
            <a:r>
              <a:rPr lang="en-US" sz="4000" b="1" dirty="0" smtClean="0">
                <a:solidFill>
                  <a:schemeClr val="bg1"/>
                </a:solidFill>
                <a:effectLst>
                  <a:outerShdw blurRad="38100" dist="38100" dir="2700000" algn="tl">
                    <a:srgbClr val="000000">
                      <a:alpha val="43137"/>
                    </a:srgbClr>
                  </a:outerShdw>
                </a:effectLst>
              </a:rPr>
              <a:t>Alternatives as “</a:t>
            </a:r>
            <a:r>
              <a:rPr lang="en-US" sz="4000" b="1" i="1" dirty="0" smtClean="0">
                <a:solidFill>
                  <a:schemeClr val="bg1"/>
                </a:solidFill>
                <a:effectLst>
                  <a:outerShdw blurRad="38100" dist="38100" dir="2700000" algn="tl">
                    <a:srgbClr val="000000">
                      <a:alpha val="43137"/>
                    </a:srgbClr>
                  </a:outerShdw>
                </a:effectLst>
              </a:rPr>
              <a:t>Real</a:t>
            </a:r>
            <a:r>
              <a:rPr lang="en-US" sz="4000" b="1" dirty="0" smtClean="0">
                <a:solidFill>
                  <a:schemeClr val="bg1"/>
                </a:solidFill>
                <a:effectLst>
                  <a:outerShdw blurRad="38100" dist="38100" dir="2700000" algn="tl">
                    <a:srgbClr val="000000">
                      <a:alpha val="43137"/>
                    </a:srgbClr>
                  </a:outerShdw>
                </a:effectLst>
              </a:rPr>
              <a:t> Utopias”</a:t>
            </a:r>
          </a:p>
          <a:p>
            <a:pPr marL="1601788" indent="-1601788">
              <a:spcAft>
                <a:spcPts val="1200"/>
              </a:spcAft>
              <a:defRPr/>
            </a:pPr>
            <a:r>
              <a:rPr lang="en-US" sz="3600" dirty="0" smtClean="0">
                <a:solidFill>
                  <a:schemeClr val="bg1"/>
                </a:solidFill>
                <a:effectLst>
                  <a:outerShdw blurRad="38100" dist="38100" dir="2700000" algn="tl">
                    <a:srgbClr val="000000">
                      <a:alpha val="43137"/>
                    </a:srgbClr>
                  </a:outerShdw>
                </a:effectLst>
              </a:rPr>
              <a:t>Utopia</a:t>
            </a:r>
            <a:r>
              <a:rPr lang="en-US" sz="2800" dirty="0" smtClean="0">
                <a:solidFill>
                  <a:schemeClr val="bg1"/>
                </a:solidFill>
                <a:effectLst>
                  <a:outerShdw blurRad="38100" dist="38100" dir="2700000" algn="tl">
                    <a:srgbClr val="000000">
                      <a:alpha val="43137"/>
                    </a:srgbClr>
                  </a:outerShdw>
                </a:effectLst>
              </a:rPr>
              <a:t>:  Alternatives to dominant institutions that embody our deepest aspirations for a just and humane world.</a:t>
            </a:r>
          </a:p>
          <a:p>
            <a:pPr marL="1543050" indent="-1543050">
              <a:defRPr/>
            </a:pPr>
            <a:r>
              <a:rPr lang="en-US" sz="3600" dirty="0" smtClean="0">
                <a:solidFill>
                  <a:schemeClr val="bg1"/>
                </a:solidFill>
                <a:effectLst>
                  <a:outerShdw blurRad="38100" dist="38100" dir="2700000" algn="tl">
                    <a:srgbClr val="000000">
                      <a:alpha val="43137"/>
                    </a:srgbClr>
                  </a:outerShdw>
                </a:effectLst>
              </a:rPr>
              <a:t>Real</a:t>
            </a:r>
            <a:r>
              <a:rPr lang="en-US" sz="2800" dirty="0">
                <a:solidFill>
                  <a:schemeClr val="bg1"/>
                </a:solidFill>
                <a:effectLst>
                  <a:outerShdw blurRad="38100" dist="38100" dir="2700000" algn="tl">
                    <a:srgbClr val="000000">
                      <a:alpha val="43137"/>
                    </a:srgbClr>
                  </a:outerShdw>
                </a:effectLst>
              </a:rPr>
              <a:t>:     Alternatives to dominant institutions that are attentive to problems of unintended consequences, self-destructive dynamics, and difficult dilemmas of normative trade-offs.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1295400" y="990600"/>
            <a:ext cx="6553200" cy="4339650"/>
          </a:xfrm>
          <a:prstGeom prst="rect">
            <a:avLst/>
          </a:prstGeom>
          <a:solidFill>
            <a:schemeClr val="accent5">
              <a:lumMod val="50000"/>
            </a:schemeClr>
          </a:solidFill>
          <a:ln w="38100" algn="ctr">
            <a:solidFill>
              <a:schemeClr val="tx1"/>
            </a:solidFill>
            <a:miter lim="800000"/>
            <a:headEnd/>
            <a:tailEnd/>
          </a:ln>
          <a:effectLst/>
        </p:spPr>
        <p:txBody>
          <a:bodyPr wrap="square" tIns="274320" bIns="274320">
            <a:spAutoFit/>
          </a:bodyPr>
          <a:lstStyle/>
          <a:p>
            <a:pPr marL="457200" indent="-457200" algn="ctr">
              <a:tabLst>
                <a:tab pos="685800" algn="l"/>
              </a:tabLst>
            </a:pPr>
            <a:r>
              <a:rPr lang="en-US" sz="3600" b="1" u="none" dirty="0" smtClean="0">
                <a:solidFill>
                  <a:schemeClr val="bg1"/>
                </a:solidFill>
                <a:effectLst>
                  <a:outerShdw blurRad="38100" dist="38100" dir="2700000" algn="tl">
                    <a:srgbClr val="000000">
                      <a:alpha val="43137"/>
                    </a:srgbClr>
                  </a:outerShdw>
                </a:effectLst>
              </a:rPr>
              <a:t>Four tasks </a:t>
            </a:r>
            <a:r>
              <a:rPr lang="en-US" sz="3600" b="1" u="none" dirty="0">
                <a:solidFill>
                  <a:schemeClr val="bg1"/>
                </a:solidFill>
                <a:effectLst>
                  <a:outerShdw blurRad="38100" dist="38100" dir="2700000" algn="tl">
                    <a:srgbClr val="000000">
                      <a:alpha val="43137"/>
                    </a:srgbClr>
                  </a:outerShdw>
                </a:effectLst>
              </a:rPr>
              <a:t>of </a:t>
            </a:r>
            <a:r>
              <a:rPr lang="en-US" sz="3600" b="1" u="none" dirty="0" smtClean="0">
                <a:solidFill>
                  <a:schemeClr val="bg1"/>
                </a:solidFill>
                <a:effectLst>
                  <a:outerShdw blurRad="38100" dist="38100" dir="2700000" algn="tl">
                    <a:srgbClr val="000000">
                      <a:alpha val="43137"/>
                    </a:srgbClr>
                  </a:outerShdw>
                </a:effectLst>
              </a:rPr>
              <a:t>an</a:t>
            </a:r>
            <a:endParaRPr lang="en-US" sz="3600" b="1" u="none" dirty="0">
              <a:solidFill>
                <a:schemeClr val="bg1"/>
              </a:solidFill>
              <a:effectLst>
                <a:outerShdw blurRad="38100" dist="38100" dir="2700000" algn="tl">
                  <a:srgbClr val="000000">
                    <a:alpha val="43137"/>
                  </a:srgbClr>
                </a:outerShdw>
              </a:effectLst>
            </a:endParaRPr>
          </a:p>
          <a:p>
            <a:pPr marL="457200" indent="-457200" algn="ctr">
              <a:spcAft>
                <a:spcPts val="1800"/>
              </a:spcAft>
              <a:tabLst>
                <a:tab pos="685800" algn="l"/>
              </a:tabLst>
            </a:pPr>
            <a:r>
              <a:rPr lang="en-US" sz="3600" b="1" u="none" dirty="0" smtClean="0">
                <a:solidFill>
                  <a:schemeClr val="bg1"/>
                </a:solidFill>
                <a:effectLst>
                  <a:outerShdw blurRad="38100" dist="38100" dir="2700000" algn="tl">
                    <a:srgbClr val="000000">
                      <a:alpha val="43137"/>
                    </a:srgbClr>
                  </a:outerShdw>
                </a:effectLst>
              </a:rPr>
              <a:t>emancipatory social </a:t>
            </a:r>
            <a:r>
              <a:rPr lang="en-US" sz="3600" b="1" dirty="0">
                <a:solidFill>
                  <a:schemeClr val="bg1"/>
                </a:solidFill>
                <a:effectLst>
                  <a:outerShdw blurRad="38100" dist="38100" dir="2700000" algn="tl">
                    <a:srgbClr val="000000">
                      <a:alpha val="43137"/>
                    </a:srgbClr>
                  </a:outerShdw>
                </a:effectLst>
              </a:rPr>
              <a:t>s</a:t>
            </a:r>
            <a:r>
              <a:rPr lang="en-US" sz="3600" b="1" u="none" dirty="0" smtClean="0">
                <a:solidFill>
                  <a:schemeClr val="bg1"/>
                </a:solidFill>
                <a:effectLst>
                  <a:outerShdw blurRad="38100" dist="38100" dir="2700000" algn="tl">
                    <a:srgbClr val="000000">
                      <a:alpha val="43137"/>
                    </a:srgbClr>
                  </a:outerShdw>
                </a:effectLst>
              </a:rPr>
              <a:t>cience</a:t>
            </a:r>
            <a:endParaRPr lang="en-US" sz="3600" b="1" u="none" dirty="0">
              <a:solidFill>
                <a:schemeClr val="bg1"/>
              </a:solidFill>
              <a:effectLst>
                <a:outerShdw blurRad="38100" dist="38100" dir="2700000" algn="tl">
                  <a:srgbClr val="000000">
                    <a:alpha val="43137"/>
                  </a:srgbClr>
                </a:outerShdw>
              </a:effectLst>
            </a:endParaRPr>
          </a:p>
          <a:p>
            <a:pPr marL="1485900" lvl="2" indent="-571500">
              <a:spcAft>
                <a:spcPts val="600"/>
              </a:spcAft>
              <a:buAutoNum type="arabicPeriod"/>
              <a:tabLst>
                <a:tab pos="685800" algn="l"/>
              </a:tabLst>
            </a:pPr>
            <a:r>
              <a:rPr lang="en-US" sz="3600" i="1" u="none" dirty="0" smtClean="0">
                <a:solidFill>
                  <a:schemeClr val="bg1"/>
                </a:solidFill>
                <a:effectLst>
                  <a:outerShdw blurRad="38100" dist="38100" dir="2700000" algn="tl">
                    <a:srgbClr val="000000">
                      <a:alpha val="43137"/>
                    </a:srgbClr>
                  </a:outerShdw>
                </a:effectLst>
              </a:rPr>
              <a:t>Moral Foundations</a:t>
            </a:r>
          </a:p>
          <a:p>
            <a:pPr marL="1549400" lvl="2" indent="-635000">
              <a:spcAft>
                <a:spcPts val="600"/>
              </a:spcAft>
              <a:buAutoNum type="arabicPeriod"/>
              <a:tabLst>
                <a:tab pos="685800" algn="l"/>
              </a:tabLst>
            </a:pPr>
            <a:r>
              <a:rPr lang="en-US" sz="3600" i="1" u="none" dirty="0" smtClean="0">
                <a:solidFill>
                  <a:schemeClr val="bg1"/>
                </a:solidFill>
                <a:effectLst>
                  <a:outerShdw blurRad="38100" dist="38100" dir="2700000" algn="tl">
                    <a:srgbClr val="000000">
                      <a:alpha val="43137"/>
                    </a:srgbClr>
                  </a:outerShdw>
                </a:effectLst>
              </a:rPr>
              <a:t>Diagnosis </a:t>
            </a:r>
            <a:r>
              <a:rPr lang="en-US" sz="3600" i="1" u="none" dirty="0">
                <a:solidFill>
                  <a:schemeClr val="bg1"/>
                </a:solidFill>
                <a:effectLst>
                  <a:outerShdw blurRad="38100" dist="38100" dir="2700000" algn="tl">
                    <a:srgbClr val="000000">
                      <a:alpha val="43137"/>
                    </a:srgbClr>
                  </a:outerShdw>
                </a:effectLst>
              </a:rPr>
              <a:t>&amp; Critique</a:t>
            </a:r>
          </a:p>
          <a:p>
            <a:pPr lvl="2">
              <a:spcAft>
                <a:spcPts val="600"/>
              </a:spcAft>
              <a:tabLst>
                <a:tab pos="685800" algn="l"/>
              </a:tabLst>
            </a:pPr>
            <a:r>
              <a:rPr lang="en-US" sz="3600" i="1" dirty="0">
                <a:solidFill>
                  <a:schemeClr val="bg1"/>
                </a:solidFill>
                <a:effectLst>
                  <a:outerShdw blurRad="38100" dist="38100" dir="2700000" algn="tl">
                    <a:srgbClr val="000000">
                      <a:alpha val="43137"/>
                    </a:srgbClr>
                  </a:outerShdw>
                </a:effectLst>
              </a:rPr>
              <a:t>3</a:t>
            </a:r>
            <a:r>
              <a:rPr lang="en-US" sz="3600" i="1" u="none" dirty="0" smtClean="0">
                <a:solidFill>
                  <a:schemeClr val="bg1"/>
                </a:solidFill>
                <a:effectLst>
                  <a:outerShdw blurRad="38100" dist="38100" dir="2700000" algn="tl">
                    <a:srgbClr val="000000">
                      <a:alpha val="43137"/>
                    </a:srgbClr>
                  </a:outerShdw>
                </a:effectLst>
              </a:rPr>
              <a:t>.  Alternatives</a:t>
            </a:r>
            <a:r>
              <a:rPr lang="en-US" sz="3600" i="1" u="none" dirty="0">
                <a:solidFill>
                  <a:schemeClr val="bg1"/>
                </a:solidFill>
                <a:effectLst>
                  <a:outerShdw blurRad="38100" dist="38100" dir="2700000" algn="tl">
                    <a:srgbClr val="000000">
                      <a:alpha val="43137"/>
                    </a:srgbClr>
                  </a:outerShdw>
                </a:effectLst>
              </a:rPr>
              <a:t>	</a:t>
            </a:r>
          </a:p>
          <a:p>
            <a:pPr lvl="2">
              <a:tabLst>
                <a:tab pos="685800" algn="l"/>
              </a:tabLst>
            </a:pPr>
            <a:r>
              <a:rPr lang="en-US" sz="3600" i="1" dirty="0">
                <a:solidFill>
                  <a:schemeClr val="bg1"/>
                </a:solidFill>
                <a:effectLst>
                  <a:outerShdw blurRad="38100" dist="38100" dir="2700000" algn="tl">
                    <a:srgbClr val="000000">
                      <a:alpha val="43137"/>
                    </a:srgbClr>
                  </a:outerShdw>
                </a:effectLst>
              </a:rPr>
              <a:t>4</a:t>
            </a:r>
            <a:r>
              <a:rPr lang="en-US" sz="3600" i="1" u="none" dirty="0" smtClean="0">
                <a:solidFill>
                  <a:schemeClr val="bg1"/>
                </a:solidFill>
                <a:effectLst>
                  <a:outerShdw blurRad="38100" dist="38100" dir="2700000" algn="tl">
                    <a:srgbClr val="000000">
                      <a:alpha val="43137"/>
                    </a:srgbClr>
                  </a:outerShdw>
                </a:effectLst>
              </a:rPr>
              <a:t>. </a:t>
            </a:r>
            <a:r>
              <a:rPr lang="en-US" sz="3600" i="1" u="none" dirty="0">
                <a:solidFill>
                  <a:schemeClr val="bg1"/>
                </a:solidFill>
                <a:effectLst>
                  <a:outerShdw blurRad="38100" dist="38100" dir="2700000" algn="tl">
                    <a:srgbClr val="000000">
                      <a:alpha val="43137"/>
                    </a:srgbClr>
                  </a:outerShdw>
                </a:effectLst>
              </a:rPr>
              <a:t>Transformation</a:t>
            </a:r>
            <a:r>
              <a:rPr lang="en-US" sz="3600" u="none" dirty="0">
                <a:solidFill>
                  <a:schemeClr val="bg1"/>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schemeClr val="accent5">
                    <a:lumMod val="50000"/>
                  </a:schemeClr>
                </a:solidFill>
              </a:rPr>
              <a:t>Equality: </a:t>
            </a:r>
            <a:r>
              <a:rPr lang="en-US" sz="2400" i="1" dirty="0" smtClean="0">
                <a:solidFill>
                  <a:schemeClr val="accent5">
                    <a:lumMod val="50000"/>
                  </a:schemeClr>
                </a:solidFill>
                <a:latin typeface="Calibri"/>
              </a:rPr>
              <a:t>In a socially just society all persons would have broadly equal access to the material and social means necessary to live a flourishing life</a:t>
            </a:r>
            <a:r>
              <a:rPr lang="en-US" sz="2400" dirty="0" smtClean="0">
                <a:solidFill>
                  <a:schemeClr val="accent5">
                    <a:lumMod val="50000"/>
                  </a:schemeClr>
                </a:solidFill>
              </a:rPr>
              <a:t>.</a:t>
            </a: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In </a:t>
            </a:r>
            <a:r>
              <a:rPr lang="en-US" sz="2400" i="1" dirty="0">
                <a:solidFill>
                  <a:schemeClr val="accent5">
                    <a:lumMod val="50000"/>
                  </a:schemeClr>
                </a:solidFill>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smtClean="0">
                <a:solidFill>
                  <a:prstClr val="white"/>
                </a:solidFill>
                <a:effectLst>
                  <a:outerShdw blurRad="38100" dist="38100" dir="2700000" algn="tl">
                    <a:srgbClr val="000000">
                      <a:alpha val="43137"/>
                    </a:srgbClr>
                  </a:outerShdw>
                </a:effectLst>
                <a:latin typeface="Calibri"/>
              </a:rPr>
              <a:t>In a socially just society all persons would have broadly equal access to the material and social means necessary to live a flourishing life</a:t>
            </a:r>
            <a:r>
              <a:rPr lang="en-US" sz="2400" dirty="0" smtClean="0">
                <a:solidFill>
                  <a:prstClr val="white"/>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In </a:t>
            </a:r>
            <a:r>
              <a:rPr lang="en-US" sz="2400" i="1" dirty="0">
                <a:solidFill>
                  <a:schemeClr val="accent5">
                    <a:lumMod val="50000"/>
                  </a:schemeClr>
                </a:solidFill>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u="none" dirty="0" smtClean="0">
                <a:solidFill>
                  <a:schemeClr val="bg1"/>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b="0" u="none" dirty="0" smtClean="0">
                <a:solidFill>
                  <a:schemeClr val="bg1"/>
                </a:solidFill>
                <a:effectLst>
                  <a:outerShdw blurRad="38100" dist="38100" dir="2700000" algn="tl">
                    <a:srgbClr val="000000">
                      <a:alpha val="43137"/>
                    </a:srgbClr>
                  </a:outerShdw>
                </a:effectLst>
              </a:rPr>
              <a:t>Equality: </a:t>
            </a:r>
            <a:r>
              <a:rPr lang="en-US" sz="2400" i="1" dirty="0" smtClean="0">
                <a:solidFill>
                  <a:schemeClr val="bg1"/>
                </a:solidFill>
                <a:effectLst>
                  <a:outerShdw blurRad="38100" dist="38100" dir="2700000" algn="tl">
                    <a:srgbClr val="000000">
                      <a:alpha val="43137"/>
                    </a:srgbClr>
                  </a:outerShdw>
                </a:effectLst>
                <a:latin typeface="+mj-lt"/>
              </a:rPr>
              <a:t>In a socially just society all persons would have broadly equal access to the material and social means necessary to live a flourishing life</a:t>
            </a:r>
            <a:r>
              <a:rPr lang="en-US" sz="2400" dirty="0" smtClean="0">
                <a:solidFill>
                  <a:schemeClr val="bg1"/>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b="0" u="none" dirty="0" smtClean="0">
                <a:solidFill>
                  <a:schemeClr val="bg1"/>
                </a:solidFill>
                <a:effectLst>
                  <a:outerShdw blurRad="38100" dist="38100" dir="2700000" algn="tl">
                    <a:srgbClr val="000000">
                      <a:alpha val="43137"/>
                    </a:srgbClr>
                  </a:outerShdw>
                </a:effectLst>
              </a:rPr>
              <a:t>Democracy: </a:t>
            </a:r>
            <a:r>
              <a:rPr lang="en-US" sz="2400" i="1" dirty="0" smtClean="0">
                <a:solidFill>
                  <a:schemeClr val="bg1"/>
                </a:solidFill>
                <a:effectLst>
                  <a:outerShdw blurRad="38100" dist="38100" dir="2700000" algn="tl">
                    <a:srgbClr val="000000">
                      <a:alpha val="43137"/>
                    </a:srgbClr>
                  </a:outerShdw>
                </a:effectLst>
                <a:latin typeface="+mj-lt"/>
              </a:rPr>
              <a:t>In </a:t>
            </a:r>
            <a:r>
              <a:rPr lang="en-US" sz="2400" i="1" dirty="0">
                <a:solidFill>
                  <a:schemeClr val="bg1"/>
                </a:solidFill>
                <a:effectLst>
                  <a:outerShdw blurRad="38100" dist="38100" dir="2700000" algn="tl">
                    <a:srgbClr val="000000">
                      <a:alpha val="43137"/>
                    </a:srgbClr>
                  </a:outerShdw>
                </a:effectLst>
                <a:latin typeface="+mj-lt"/>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mn-lt"/>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3173758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9797</TotalTime>
  <Words>1954</Words>
  <Application>Microsoft Office PowerPoint</Application>
  <PresentationFormat>On-screen Show (4:3)</PresentationFormat>
  <Paragraphs>308</Paragraphs>
  <Slides>45</Slides>
  <Notes>25</Notes>
  <HiddenSlides>0</HiddenSlides>
  <MMClips>0</MMClips>
  <ScaleCrop>false</ScaleCrop>
  <HeadingPairs>
    <vt:vector size="4" baseType="variant">
      <vt:variant>
        <vt:lpstr>Theme</vt:lpstr>
      </vt:variant>
      <vt:variant>
        <vt:i4>10</vt:i4>
      </vt:variant>
      <vt:variant>
        <vt:lpstr>Slide Titles</vt:lpstr>
      </vt:variant>
      <vt:variant>
        <vt:i4>45</vt:i4>
      </vt:variant>
    </vt:vector>
  </HeadingPairs>
  <TitlesOfParts>
    <vt:vector size="55" baseType="lpstr">
      <vt:lpstr>Office Theme</vt:lpstr>
      <vt:lpstr>2_Office Theme</vt:lpstr>
      <vt:lpstr>3_Office Theme</vt:lpstr>
      <vt:lpstr>4_Office Theme</vt:lpstr>
      <vt:lpstr>5_Office Theme</vt:lpstr>
      <vt:lpstr>6_Office Theme</vt:lpstr>
      <vt:lpstr>1_Office Theme</vt:lpstr>
      <vt:lpstr>7_Office Theme</vt:lpstr>
      <vt:lpstr>8_Office Theme</vt:lpstr>
      <vt:lpstr>9_Office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Erik Olin Wright</dc:creator>
  <cp:lastModifiedBy>Erik Olin Wright</cp:lastModifiedBy>
  <cp:revision>292</cp:revision>
  <dcterms:created xsi:type="dcterms:W3CDTF">2010-04-18T15:17:40Z</dcterms:created>
  <dcterms:modified xsi:type="dcterms:W3CDTF">2012-11-29T21:31:56Z</dcterms:modified>
</cp:coreProperties>
</file>