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4" r:id="rId3"/>
    <p:sldMasterId id="2147483708" r:id="rId4"/>
    <p:sldMasterId id="2147483720" r:id="rId5"/>
    <p:sldMasterId id="2147483732" r:id="rId6"/>
    <p:sldMasterId id="2147483744" r:id="rId7"/>
    <p:sldMasterId id="2147483756" r:id="rId8"/>
    <p:sldMasterId id="2147483768" r:id="rId9"/>
    <p:sldMasterId id="2147483780" r:id="rId10"/>
    <p:sldMasterId id="2147483792" r:id="rId11"/>
    <p:sldMasterId id="2147483804" r:id="rId12"/>
  </p:sldMasterIdLst>
  <p:notesMasterIdLst>
    <p:notesMasterId r:id="rId43"/>
  </p:notesMasterIdLst>
  <p:sldIdLst>
    <p:sldId id="301" r:id="rId13"/>
    <p:sldId id="378" r:id="rId14"/>
    <p:sldId id="373" r:id="rId15"/>
    <p:sldId id="374" r:id="rId16"/>
    <p:sldId id="297" r:id="rId17"/>
    <p:sldId id="320" r:id="rId18"/>
    <p:sldId id="377" r:id="rId19"/>
    <p:sldId id="376" r:id="rId20"/>
    <p:sldId id="353" r:id="rId21"/>
    <p:sldId id="375" r:id="rId22"/>
    <p:sldId id="325" r:id="rId23"/>
    <p:sldId id="355" r:id="rId24"/>
    <p:sldId id="356" r:id="rId25"/>
    <p:sldId id="357" r:id="rId26"/>
    <p:sldId id="369" r:id="rId27"/>
    <p:sldId id="372" r:id="rId28"/>
    <p:sldId id="371" r:id="rId29"/>
    <p:sldId id="300" r:id="rId30"/>
    <p:sldId id="379" r:id="rId31"/>
    <p:sldId id="350" r:id="rId32"/>
    <p:sldId id="365" r:id="rId33"/>
    <p:sldId id="380" r:id="rId34"/>
    <p:sldId id="366" r:id="rId35"/>
    <p:sldId id="326" r:id="rId36"/>
    <p:sldId id="327" r:id="rId37"/>
    <p:sldId id="359" r:id="rId38"/>
    <p:sldId id="360" r:id="rId39"/>
    <p:sldId id="361" r:id="rId40"/>
    <p:sldId id="362" r:id="rId41"/>
    <p:sldId id="331" r:id="rId4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6E73"/>
    <a:srgbClr val="425222"/>
    <a:srgbClr val="E49A06"/>
    <a:srgbClr val="B84542"/>
    <a:srgbClr val="6C2826"/>
    <a:srgbClr val="676787"/>
    <a:srgbClr val="FFFF66"/>
    <a:srgbClr val="FFFF99"/>
    <a:srgbClr val="A66B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9102" autoAdjust="0"/>
    <p:restoredTop sz="94660" autoAdjust="0"/>
  </p:normalViewPr>
  <p:slideViewPr>
    <p:cSldViewPr>
      <p:cViewPr varScale="1">
        <p:scale>
          <a:sx n="115" d="100"/>
          <a:sy n="115" d="100"/>
        </p:scale>
        <p:origin x="-14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slide" Target="slides/slide27.xml"/><Relationship Id="rId3" Type="http://schemas.openxmlformats.org/officeDocument/2006/relationships/slideMaster" Target="slideMasters/slideMaster3.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slide" Target="slides/slide30.xml"/><Relationship Id="rId47"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41" Type="http://schemas.openxmlformats.org/officeDocument/2006/relationships/slide" Target="slides/slide29.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slide" Target="slides/slide28.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3C8A1DC2-070F-498C-B199-62C9597585F2}" type="datetimeFigureOut">
              <a:rPr lang="en-US"/>
              <a:pPr>
                <a:defRPr/>
              </a:pPr>
              <a:t>11/29/2012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C200C17-9A1D-4E14-8E4A-29DCBA50F542}" type="slidenum">
              <a:rPr lang="en-US"/>
              <a:pPr>
                <a:defRPr/>
              </a:pPr>
              <a:t>‹#›</a:t>
            </a:fld>
            <a:endParaRPr lang="en-US"/>
          </a:p>
        </p:txBody>
      </p:sp>
    </p:spTree>
    <p:extLst>
      <p:ext uri="{BB962C8B-B14F-4D97-AF65-F5344CB8AC3E}">
        <p14:creationId xmlns:p14="http://schemas.microsoft.com/office/powerpoint/2010/main" val="16531854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92C710CA-7AF1-45FA-B422-660434CE96FA}" type="slidenum">
              <a:rPr lang="en-US" smtClean="0">
                <a:solidFill>
                  <a:prstClr val="black"/>
                </a:solidFill>
              </a:rPr>
              <a:pPr/>
              <a:t>16</a:t>
            </a:fld>
            <a:endParaRPr lang="en-US" smtClean="0">
              <a:solidFill>
                <a:prstClr val="black"/>
              </a:solidFill>
            </a:endParaRPr>
          </a:p>
        </p:txBody>
      </p:sp>
      <p:sp>
        <p:nvSpPr>
          <p:cNvPr id="593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939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92C710CA-7AF1-45FA-B422-660434CE96FA}" type="slidenum">
              <a:rPr lang="en-US" smtClean="0">
                <a:solidFill>
                  <a:prstClr val="black"/>
                </a:solidFill>
              </a:rPr>
              <a:pPr/>
              <a:t>20</a:t>
            </a:fld>
            <a:endParaRPr lang="en-US" smtClean="0">
              <a:solidFill>
                <a:prstClr val="black"/>
              </a:solidFill>
            </a:endParaRPr>
          </a:p>
        </p:txBody>
      </p:sp>
      <p:sp>
        <p:nvSpPr>
          <p:cNvPr id="593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939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92C710CA-7AF1-45FA-B422-660434CE96FA}" type="slidenum">
              <a:rPr lang="en-US" smtClean="0">
                <a:solidFill>
                  <a:prstClr val="black"/>
                </a:solidFill>
              </a:rPr>
              <a:pPr/>
              <a:t>21</a:t>
            </a:fld>
            <a:endParaRPr lang="en-US" smtClean="0">
              <a:solidFill>
                <a:prstClr val="black"/>
              </a:solidFill>
            </a:endParaRPr>
          </a:p>
        </p:txBody>
      </p:sp>
      <p:sp>
        <p:nvSpPr>
          <p:cNvPr id="593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9396"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EB84DF16-0FF4-46BE-9BE7-587E113C248B}" type="slidenum">
              <a:rPr lang="en-US" smtClean="0">
                <a:solidFill>
                  <a:prstClr val="black"/>
                </a:solidFill>
              </a:rPr>
              <a:pPr/>
              <a:t>25</a:t>
            </a:fld>
            <a:endParaRPr lang="en-US" smtClean="0">
              <a:solidFill>
                <a:prstClr val="black"/>
              </a:solidFill>
            </a:endParaRPr>
          </a:p>
        </p:txBody>
      </p:sp>
      <p:sp>
        <p:nvSpPr>
          <p:cNvPr id="368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868"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B652F050-2D33-41E0-BDE9-91E1761DDFE2}" type="slidenum">
              <a:rPr lang="en-US" smtClean="0">
                <a:solidFill>
                  <a:prstClr val="black"/>
                </a:solidFill>
              </a:rPr>
              <a:pPr/>
              <a:t>26</a:t>
            </a:fld>
            <a:endParaRPr lang="en-US" smtClean="0">
              <a:solidFill>
                <a:prstClr val="black"/>
              </a:solidFill>
            </a:endParaRPr>
          </a:p>
        </p:txBody>
      </p:sp>
      <p:sp>
        <p:nvSpPr>
          <p:cNvPr id="399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99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B652F050-2D33-41E0-BDE9-91E1761DDFE2}" type="slidenum">
              <a:rPr lang="en-US" smtClean="0">
                <a:solidFill>
                  <a:prstClr val="black"/>
                </a:solidFill>
              </a:rPr>
              <a:pPr/>
              <a:t>27</a:t>
            </a:fld>
            <a:endParaRPr lang="en-US" smtClean="0">
              <a:solidFill>
                <a:prstClr val="black"/>
              </a:solidFill>
            </a:endParaRPr>
          </a:p>
        </p:txBody>
      </p:sp>
      <p:sp>
        <p:nvSpPr>
          <p:cNvPr id="399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99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B652F050-2D33-41E0-BDE9-91E1761DDFE2}" type="slidenum">
              <a:rPr lang="en-US" smtClean="0">
                <a:solidFill>
                  <a:prstClr val="black"/>
                </a:solidFill>
              </a:rPr>
              <a:pPr/>
              <a:t>28</a:t>
            </a:fld>
            <a:endParaRPr lang="en-US" smtClean="0">
              <a:solidFill>
                <a:prstClr val="black"/>
              </a:solidFill>
            </a:endParaRPr>
          </a:p>
        </p:txBody>
      </p:sp>
      <p:sp>
        <p:nvSpPr>
          <p:cNvPr id="399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99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B652F050-2D33-41E0-BDE9-91E1761DDFE2}" type="slidenum">
              <a:rPr lang="en-US" smtClean="0">
                <a:solidFill>
                  <a:prstClr val="black"/>
                </a:solidFill>
              </a:rPr>
              <a:pPr/>
              <a:t>29</a:t>
            </a:fld>
            <a:endParaRPr lang="en-US" smtClean="0">
              <a:solidFill>
                <a:prstClr val="black"/>
              </a:solidFill>
            </a:endParaRPr>
          </a:p>
        </p:txBody>
      </p:sp>
      <p:sp>
        <p:nvSpPr>
          <p:cNvPr id="399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99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B846A8D1-194E-4828-933B-4D9604FF2144}" type="slidenum">
              <a:rPr lang="en-US" smtClean="0">
                <a:solidFill>
                  <a:prstClr val="black"/>
                </a:solidFill>
              </a:rPr>
              <a:pPr/>
              <a:t>30</a:t>
            </a:fld>
            <a:endParaRPr lang="en-US" smtClean="0">
              <a:solidFill>
                <a:prstClr val="black"/>
              </a:solidFill>
            </a:endParaRPr>
          </a:p>
        </p:txBody>
      </p:sp>
      <p:sp>
        <p:nvSpPr>
          <p:cNvPr id="409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pPr>
                <a:defRPr/>
              </a:pPr>
              <a:t>11/29/2012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pPr>
                <a:defRPr/>
              </a:pPr>
              <a:t>11/29/2012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pPr>
                <a:defRPr/>
              </a:pPr>
              <a:t>‹#›</a:t>
            </a:fld>
            <a:endParaRPr lang="en-US"/>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539065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21474151"/>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16586366"/>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59392535"/>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solidFill>
                  <a:prstClr val="black">
                    <a:tint val="75000"/>
                  </a:prstClr>
                </a:solidFill>
              </a:rPr>
              <a:pPr>
                <a:defRPr/>
              </a:pPr>
              <a:t>11/29/2012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1662306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solidFill>
                  <a:prstClr val="black">
                    <a:tint val="75000"/>
                  </a:prstClr>
                </a:solidFill>
              </a:rPr>
              <a:pPr>
                <a:defRPr/>
              </a:pPr>
              <a:t>11/29/2012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72825175"/>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solidFill>
                  <a:prstClr val="black">
                    <a:tint val="75000"/>
                  </a:prstClr>
                </a:solidFill>
              </a:rPr>
              <a:pPr>
                <a:defRPr/>
              </a:pPr>
              <a:t>11/29/2012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76993509"/>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EDB1EE-D487-43FD-B876-5950EB9252DF}"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3DE3BA2-91A6-48C2-BB36-21ECF921BF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7708839"/>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03132024"/>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74591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pPr>
                <a:defRPr/>
              </a:pPr>
              <a:t>11/29/2012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pPr>
                <a:defRPr/>
              </a:pPr>
              <a:t>‹#›</a:t>
            </a:fld>
            <a:endParaRPr lang="en-US"/>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78298383"/>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55573284"/>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8052844"/>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69514977"/>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84354981"/>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solidFill>
                  <a:prstClr val="black">
                    <a:tint val="75000"/>
                  </a:prstClr>
                </a:solidFill>
              </a:rPr>
              <a:pPr>
                <a:defRPr/>
              </a:pPr>
              <a:t>11/29/2012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01639055"/>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solidFill>
                  <a:prstClr val="black">
                    <a:tint val="75000"/>
                  </a:prstClr>
                </a:solidFill>
              </a:rPr>
              <a:pPr>
                <a:defRPr/>
              </a:pPr>
              <a:t>11/29/2012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32608729"/>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solidFill>
                  <a:prstClr val="black">
                    <a:tint val="75000"/>
                  </a:prstClr>
                </a:solidFill>
              </a:rPr>
              <a:pPr>
                <a:defRPr/>
              </a:pPr>
              <a:t>11/29/2012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70726100"/>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EDB1EE-D487-43FD-B876-5950EB9252DF}"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3DE3BA2-91A6-48C2-BB36-21ECF921BF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23307240"/>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030247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1949622"/>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6009926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04380772"/>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45123962"/>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01184705"/>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26586147"/>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46283708"/>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solidFill>
                  <a:prstClr val="black">
                    <a:tint val="75000"/>
                  </a:prstClr>
                </a:solidFill>
              </a:rPr>
              <a:pPr>
                <a:defRPr/>
              </a:pPr>
              <a:t>11/29/2012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07166877"/>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solidFill>
                  <a:prstClr val="black">
                    <a:tint val="75000"/>
                  </a:prstClr>
                </a:solidFill>
              </a:rPr>
              <a:pPr>
                <a:defRPr/>
              </a:pPr>
              <a:t>11/29/2012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26227564"/>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solidFill>
                  <a:prstClr val="black">
                    <a:tint val="75000"/>
                  </a:prstClr>
                </a:solidFill>
              </a:rPr>
              <a:pPr>
                <a:defRPr/>
              </a:pPr>
              <a:t>11/29/2012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830618"/>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EDB1EE-D487-43FD-B876-5950EB9252DF}"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3DE3BA2-91A6-48C2-BB36-21ECF921BF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427877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36767656"/>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957217564"/>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78925309"/>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15156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64464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85344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solidFill>
                  <a:prstClr val="black">
                    <a:tint val="75000"/>
                  </a:prstClr>
                </a:solidFill>
              </a:rPr>
              <a:pPr>
                <a:defRPr/>
              </a:pPr>
              <a:t>11/29/2012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94350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solidFill>
                  <a:prstClr val="black">
                    <a:tint val="75000"/>
                  </a:prstClr>
                </a:solidFill>
              </a:rPr>
              <a:pPr>
                <a:defRPr/>
              </a:pPr>
              <a:t>11/29/2012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356219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solidFill>
                  <a:prstClr val="black">
                    <a:tint val="75000"/>
                  </a:prstClr>
                </a:solidFill>
              </a:rPr>
              <a:pPr>
                <a:defRPr/>
              </a:pPr>
              <a:t>11/29/2012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555011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EDB1EE-D487-43FD-B876-5950EB9252DF}"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3DE3BA2-91A6-48C2-BB36-21ECF921BF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8754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pPr>
                <a:defRPr/>
              </a:pPr>
              <a:t>11/29/2012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58833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619381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054577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76B26DC-5914-410C-8A99-E9CF0F6B0B9B}"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04134D8-5DAB-4B76-BDC6-D11C0D11FCC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825762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2FD7C46-8E3D-4231-8182-25DCE4DF4F7E}"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5BEFFA3-1D24-4AA3-B694-160246FEF78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144598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0440A26-7567-453B-846B-8B5CBEDC61E5}"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E577DB9-C557-416A-BB7A-5E95381C8EC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788095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0F3C500-B649-4069-8836-B5F3D099478E}"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8C3631E-EC5C-4F82-8716-F996992ABD5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169437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D0F11CC-6CAC-4872-B434-21AAA85D091A}" type="datetimeFigureOut">
              <a:rPr lang="en-US">
                <a:solidFill>
                  <a:prstClr val="black">
                    <a:tint val="75000"/>
                  </a:prstClr>
                </a:solidFill>
              </a:rPr>
              <a:pPr>
                <a:defRPr/>
              </a:pPr>
              <a:t>11/29/2012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D94EC95-A7D5-49AB-B6E5-DA0BF888C5B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393864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6827776-872C-4539-9AE1-3A90F9710B7B}" type="datetimeFigureOut">
              <a:rPr lang="en-US">
                <a:solidFill>
                  <a:prstClr val="black">
                    <a:tint val="75000"/>
                  </a:prstClr>
                </a:solidFill>
              </a:rPr>
              <a:pPr>
                <a:defRPr/>
              </a:pPr>
              <a:t>11/29/2012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679E3035-11BC-4A61-B5B8-396C55F4C3C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324525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4AC93CF-B871-4E57-A94A-23D4F02CF7EC}" type="datetimeFigureOut">
              <a:rPr lang="en-US">
                <a:solidFill>
                  <a:prstClr val="black">
                    <a:tint val="75000"/>
                  </a:prstClr>
                </a:solidFill>
              </a:rPr>
              <a:pPr>
                <a:defRPr/>
              </a:pPr>
              <a:t>11/29/2012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F694FFEA-6828-4C32-B443-7719B0AC3AF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05045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pPr>
                <a:defRPr/>
              </a:pPr>
              <a:t>11/29/2012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9FDF488-D5A5-4CDD-AEB3-052BDC644B44}"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352C726B-0237-49F0-9A2D-4CF72393738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13424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C2FFAAC-7CD3-45DB-80D7-6BBDCF798F11}"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A2BC2AB-096A-4F53-A6E6-B446E096A05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798417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A6B9EAD-7918-4A14-AD7E-5FF3CB3F8C45}"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F3163C2-5848-4C52-A527-3037C75D185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0612524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EAE0057-A063-46A3-A845-4D88415A35D8}"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FDC7BF5-8477-46CA-BE16-20F781776DE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789087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49935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426161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929109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724221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solidFill>
                  <a:prstClr val="black">
                    <a:tint val="75000"/>
                  </a:prstClr>
                </a:solidFill>
              </a:rPr>
              <a:pPr>
                <a:defRPr/>
              </a:pPr>
              <a:t>11/29/2012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913526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solidFill>
                  <a:prstClr val="black">
                    <a:tint val="75000"/>
                  </a:prstClr>
                </a:solidFill>
              </a:rPr>
              <a:pPr>
                <a:defRPr/>
              </a:pPr>
              <a:t>11/29/2012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28038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pPr>
                <a:defRPr/>
              </a:pPr>
              <a:t>11/29/2012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solidFill>
                  <a:prstClr val="black">
                    <a:tint val="75000"/>
                  </a:prstClr>
                </a:solidFill>
              </a:rPr>
              <a:pPr>
                <a:defRPr/>
              </a:pPr>
              <a:t>11/29/2012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614835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EDB1EE-D487-43FD-B876-5950EB9252DF}"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3DE3BA2-91A6-48C2-BB36-21ECF921BF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9595769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0408966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0504558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6972850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2951240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8804653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4113435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1474241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solidFill>
                  <a:prstClr val="black">
                    <a:tint val="75000"/>
                  </a:prstClr>
                </a:solidFill>
              </a:rPr>
              <a:pPr>
                <a:defRPr/>
              </a:pPr>
              <a:t>11/29/2012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65280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pPr>
                <a:defRPr/>
              </a:pPr>
              <a:t>11/29/2012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solidFill>
                  <a:prstClr val="black">
                    <a:tint val="75000"/>
                  </a:prstClr>
                </a:solidFill>
              </a:rPr>
              <a:pPr>
                <a:defRPr/>
              </a:pPr>
              <a:t>11/29/2012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5106669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solidFill>
                  <a:prstClr val="black">
                    <a:tint val="75000"/>
                  </a:prstClr>
                </a:solidFill>
              </a:rPr>
              <a:pPr>
                <a:defRPr/>
              </a:pPr>
              <a:t>11/29/2012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5796537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EDB1EE-D487-43FD-B876-5950EB9252DF}"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3DE3BA2-91A6-48C2-BB36-21ECF921BF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989167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0077544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556095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504549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1133929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0689816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9034845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8857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pPr>
                <a:defRPr/>
              </a:pPr>
              <a:t>11/29/2012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solidFill>
                  <a:prstClr val="black">
                    <a:tint val="75000"/>
                  </a:prstClr>
                </a:solidFill>
              </a:rPr>
              <a:pPr>
                <a:defRPr/>
              </a:pPr>
              <a:t>11/29/2012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716502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solidFill>
                  <a:prstClr val="black">
                    <a:tint val="75000"/>
                  </a:prstClr>
                </a:solidFill>
              </a:rPr>
              <a:pPr>
                <a:defRPr/>
              </a:pPr>
              <a:t>11/29/2012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9844642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solidFill>
                  <a:prstClr val="black">
                    <a:tint val="75000"/>
                  </a:prstClr>
                </a:solidFill>
              </a:rPr>
              <a:pPr>
                <a:defRPr/>
              </a:pPr>
              <a:t>11/29/2012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6302198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EDB1EE-D487-43FD-B876-5950EB9252DF}"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3DE3BA2-91A6-48C2-BB36-21ECF921BF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1862333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3668482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1131402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7693460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3348439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0544356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60393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pPr>
                <a:defRPr/>
              </a:pPr>
              <a:t>11/29/2012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pPr>
                <a:defRPr/>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265980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solidFill>
                  <a:prstClr val="black">
                    <a:tint val="75000"/>
                  </a:prstClr>
                </a:solidFill>
              </a:rPr>
              <a:pPr>
                <a:defRPr/>
              </a:pPr>
              <a:t>11/29/2012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894595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solidFill>
                  <a:prstClr val="black">
                    <a:tint val="75000"/>
                  </a:prstClr>
                </a:solidFill>
              </a:rPr>
              <a:pPr>
                <a:defRPr/>
              </a:pPr>
              <a:t>11/29/2012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5407867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solidFill>
                  <a:prstClr val="black">
                    <a:tint val="75000"/>
                  </a:prstClr>
                </a:solidFill>
              </a:rPr>
              <a:pPr>
                <a:defRPr/>
              </a:pPr>
              <a:t>11/29/2012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7372121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EDB1EE-D487-43FD-B876-5950EB9252DF}"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3DE3BA2-91A6-48C2-BB36-21ECF921BF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8989863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18013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4335850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0893328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539065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21474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EDB1EE-D487-43FD-B876-5950EB9252DF}" type="datetimeFigureOut">
              <a:rPr lang="en-US"/>
              <a:pPr>
                <a:defRPr/>
              </a:pPr>
              <a:t>11/29/2012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3DE3BA2-91A6-48C2-BB36-21ECF921BF17}" type="slidenum">
              <a:rPr lang="en-US"/>
              <a:pPr>
                <a:defRPr/>
              </a:pPr>
              <a:t>‹#›</a:t>
            </a:fld>
            <a:endParaRPr 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1658636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5939253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solidFill>
                  <a:prstClr val="black">
                    <a:tint val="75000"/>
                  </a:prstClr>
                </a:solidFill>
              </a:rPr>
              <a:pPr>
                <a:defRPr/>
              </a:pPr>
              <a:t>11/29/2012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1662306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solidFill>
                  <a:prstClr val="black">
                    <a:tint val="75000"/>
                  </a:prstClr>
                </a:solidFill>
              </a:rPr>
              <a:pPr>
                <a:defRPr/>
              </a:pPr>
              <a:t>11/29/2012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72825175"/>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solidFill>
                  <a:prstClr val="black">
                    <a:tint val="75000"/>
                  </a:prstClr>
                </a:solidFill>
              </a:rPr>
              <a:pPr>
                <a:defRPr/>
              </a:pPr>
              <a:t>11/29/2012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7699350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EDB1EE-D487-43FD-B876-5950EB9252DF}"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3DE3BA2-91A6-48C2-BB36-21ECF921BF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770883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0313202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7459117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7829838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5390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pPr>
                <a:defRPr/>
              </a:pPr>
              <a:t>11/29/2012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pPr>
                <a:defRPr/>
              </a:pPr>
              <a:t>‹#›</a:t>
            </a:fld>
            <a:endParaRPr lang="en-US"/>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2147415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1658636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5939253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solidFill>
                  <a:prstClr val="black">
                    <a:tint val="75000"/>
                  </a:prstClr>
                </a:solidFill>
              </a:rPr>
              <a:pPr>
                <a:defRPr/>
              </a:pPr>
              <a:t>11/29/2012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1662306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solidFill>
                  <a:prstClr val="black">
                    <a:tint val="75000"/>
                  </a:prstClr>
                </a:solidFill>
              </a:rPr>
              <a:pPr>
                <a:defRPr/>
              </a:pPr>
              <a:t>11/29/2012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7282517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solidFill>
                  <a:prstClr val="black">
                    <a:tint val="75000"/>
                  </a:prstClr>
                </a:solidFill>
              </a:rPr>
              <a:pPr>
                <a:defRPr/>
              </a:pPr>
              <a:t>11/29/2012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7699350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EDB1EE-D487-43FD-B876-5950EB9252DF}"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3DE3BA2-91A6-48C2-BB36-21ECF921BF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770883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solidFill>
                  <a:prstClr val="black">
                    <a:tint val="75000"/>
                  </a:prstClr>
                </a:solidFill>
              </a:rPr>
              <a:pPr>
                <a:defRPr/>
              </a:pPr>
              <a:t>11/29/2012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0313202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74591171"/>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78298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FE1589-7102-4C33-B891-00BEB1803675}" type="datetimeFigureOut">
              <a:rPr lang="en-US"/>
              <a:pPr>
                <a:defRPr/>
              </a:pPr>
              <a:t>11/29/2012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8161E-6792-473B-A47B-6645BC4621A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FE1589-7102-4C33-B891-00BEB1803675}"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8161E-6792-473B-A47B-6645BC4621A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33887313"/>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FE1589-7102-4C33-B891-00BEB1803675}"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8161E-6792-473B-A47B-6645BC4621A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93894591"/>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FE1589-7102-4C33-B891-00BEB1803675}"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8161E-6792-473B-A47B-6645BC4621A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96328989"/>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FE1589-7102-4C33-B891-00BEB1803675}"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8161E-6792-473B-A47B-6645BC4621A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860357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5B78CB4-B83B-4923-89F7-293D25C553FA}"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E1F2C7D-AE6B-434B-808B-0C1116D32F9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6230578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FE1589-7102-4C33-B891-00BEB1803675}"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8161E-6792-473B-A47B-6645BC4621A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2801896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FE1589-7102-4C33-B891-00BEB1803675}"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8161E-6792-473B-A47B-6645BC4621A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2159179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FE1589-7102-4C33-B891-00BEB1803675}"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8161E-6792-473B-A47B-6645BC4621A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0767337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FE1589-7102-4C33-B891-00BEB1803675}"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8161E-6792-473B-A47B-6645BC4621A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92486544"/>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FE1589-7102-4C33-B891-00BEB1803675}"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8161E-6792-473B-A47B-6645BC4621A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33887313"/>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FE1589-7102-4C33-B891-00BEB1803675}" type="datetimeFigureOut">
              <a:rPr lang="en-US">
                <a:solidFill>
                  <a:prstClr val="black">
                    <a:tint val="75000"/>
                  </a:prstClr>
                </a:solidFill>
              </a:rPr>
              <a:pPr>
                <a:defRPr/>
              </a:pPr>
              <a:t>11/29/2012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8161E-6792-473B-A47B-6645BC4621A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3388731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304800" y="457200"/>
            <a:ext cx="8534400" cy="5715000"/>
          </a:xfrm>
          <a:prstGeom prst="rect">
            <a:avLst/>
          </a:prstGeom>
          <a:solidFill>
            <a:schemeClr val="accent2">
              <a:lumMod val="50000"/>
            </a:schemeClr>
          </a:solidFill>
          <a:ln w="38100">
            <a:solidFill>
              <a:schemeClr val="tx1"/>
            </a:solidFill>
            <a:miter lim="800000"/>
            <a:headEnd/>
            <a:tailEnd/>
          </a:ln>
          <a:scene3d>
            <a:camera prst="orthographicFront"/>
            <a:lightRig rig="threePt" dir="t"/>
          </a:scene3d>
          <a:sp3d extrusionH="127000">
            <a:bevelT w="330200" h="330200"/>
            <a:bevelB w="330200" h="330200"/>
            <a:extrusionClr>
              <a:srgbClr val="FFFF00"/>
            </a:extrusionClr>
          </a:sp3d>
        </p:spPr>
        <p:txBody>
          <a:bodyPr lIns="457200" tIns="548640" rIns="457200" bIns="548640" anchor="ctr">
            <a:normAutofit fontScale="92500" lnSpcReduction="10000"/>
          </a:bodyPr>
          <a:lstStyle/>
          <a:p>
            <a:pPr algn="ctr" fontAlgn="auto">
              <a:spcAft>
                <a:spcPts val="0"/>
              </a:spcAft>
              <a:defRPr/>
            </a:pPr>
            <a:r>
              <a:rPr lang="en-US" sz="6000" b="1" cap="small" dirty="0" smtClean="0">
                <a:solidFill>
                  <a:schemeClr val="bg1"/>
                </a:solidFill>
                <a:effectLst>
                  <a:outerShdw blurRad="38100" dist="38100" dir="2700000" algn="tl">
                    <a:srgbClr val="000000">
                      <a:alpha val="43137"/>
                    </a:srgbClr>
                  </a:outerShdw>
                </a:effectLst>
                <a:latin typeface="+mn-lt"/>
                <a:ea typeface="+mj-ea"/>
                <a:cs typeface="+mj-cs"/>
              </a:rPr>
              <a:t>Transforming Capitalism Through Real </a:t>
            </a:r>
            <a:r>
              <a:rPr lang="en-US" sz="6000" b="1" cap="small" dirty="0" smtClean="0">
                <a:solidFill>
                  <a:schemeClr val="bg1"/>
                </a:solidFill>
                <a:effectLst>
                  <a:outerShdw blurRad="38100" dist="38100" dir="2700000" algn="tl">
                    <a:srgbClr val="000000">
                      <a:alpha val="43137"/>
                    </a:srgbClr>
                  </a:outerShdw>
                </a:effectLst>
                <a:latin typeface="+mn-lt"/>
                <a:ea typeface="+mj-ea"/>
                <a:cs typeface="+mj-cs"/>
              </a:rPr>
              <a:t>Utopias</a:t>
            </a:r>
          </a:p>
          <a:p>
            <a:pPr algn="ctr" fontAlgn="auto">
              <a:spcAft>
                <a:spcPts val="0"/>
              </a:spcAft>
              <a:defRPr/>
            </a:pPr>
            <a:endParaRPr lang="en-US" sz="4800" b="1" cap="small" dirty="0">
              <a:solidFill>
                <a:schemeClr val="bg1"/>
              </a:solidFill>
              <a:effectLst>
                <a:outerShdw blurRad="38100" dist="38100" dir="2700000" algn="tl">
                  <a:srgbClr val="000000">
                    <a:alpha val="43137"/>
                  </a:srgbClr>
                </a:outerShdw>
              </a:effectLst>
              <a:latin typeface="+mn-lt"/>
              <a:ea typeface="+mj-ea"/>
              <a:cs typeface="+mj-cs"/>
            </a:endParaRPr>
          </a:p>
          <a:p>
            <a:pPr algn="ctr" fontAlgn="auto">
              <a:spcAft>
                <a:spcPts val="0"/>
              </a:spcAft>
              <a:defRPr/>
            </a:pPr>
            <a:r>
              <a:rPr lang="en-US" sz="4400" dirty="0" smtClean="0">
                <a:solidFill>
                  <a:schemeClr val="bg1"/>
                </a:solidFill>
                <a:effectLst>
                  <a:outerShdw blurRad="38100" dist="38100" dir="2700000" algn="tl">
                    <a:srgbClr val="000000">
                      <a:alpha val="43137"/>
                    </a:srgbClr>
                  </a:outerShdw>
                </a:effectLst>
                <a:latin typeface="+mj-lt"/>
                <a:ea typeface="+mj-ea"/>
                <a:cs typeface="+mj-cs"/>
              </a:rPr>
              <a:t>Erik Olin Wright</a:t>
            </a:r>
          </a:p>
          <a:p>
            <a:pPr algn="ctr" fontAlgn="auto">
              <a:spcAft>
                <a:spcPts val="0"/>
              </a:spcAft>
              <a:defRPr/>
            </a:pPr>
            <a:r>
              <a:rPr lang="en-US" sz="4400" dirty="0" err="1" smtClean="0">
                <a:solidFill>
                  <a:schemeClr val="bg1"/>
                </a:solidFill>
                <a:effectLst>
                  <a:outerShdw blurRad="38100" dist="38100" dir="2700000" algn="tl">
                    <a:srgbClr val="000000">
                      <a:alpha val="43137"/>
                    </a:srgbClr>
                  </a:outerShdw>
                </a:effectLst>
                <a:latin typeface="+mj-lt"/>
                <a:ea typeface="+mj-ea"/>
                <a:cs typeface="+mj-cs"/>
              </a:rPr>
              <a:t>ClassCritsV</a:t>
            </a:r>
            <a:r>
              <a:rPr lang="en-US" sz="4400" dirty="0" smtClean="0">
                <a:solidFill>
                  <a:schemeClr val="bg1"/>
                </a:solidFill>
                <a:effectLst>
                  <a:outerShdw blurRad="38100" dist="38100" dir="2700000" algn="tl">
                    <a:srgbClr val="000000">
                      <a:alpha val="43137"/>
                    </a:srgbClr>
                  </a:outerShdw>
                </a:effectLst>
                <a:latin typeface="+mj-lt"/>
                <a:ea typeface="+mj-ea"/>
                <a:cs typeface="+mj-cs"/>
              </a:rPr>
              <a:t> </a:t>
            </a:r>
          </a:p>
          <a:p>
            <a:pPr algn="ctr" fontAlgn="auto">
              <a:spcAft>
                <a:spcPts val="0"/>
              </a:spcAft>
              <a:defRPr/>
            </a:pPr>
            <a:r>
              <a:rPr lang="en-US" sz="4400" dirty="0" smtClean="0">
                <a:solidFill>
                  <a:schemeClr val="bg1"/>
                </a:solidFill>
                <a:effectLst>
                  <a:outerShdw blurRad="38100" dist="38100" dir="2700000" algn="tl">
                    <a:srgbClr val="000000">
                      <a:alpha val="43137"/>
                    </a:srgbClr>
                  </a:outerShdw>
                </a:effectLst>
                <a:latin typeface="+mj-lt"/>
                <a:ea typeface="+mj-ea"/>
                <a:cs typeface="+mj-cs"/>
              </a:rPr>
              <a:t>November 2012</a:t>
            </a:r>
            <a:r>
              <a:rPr lang="en-US" sz="4400" dirty="0">
                <a:solidFill>
                  <a:schemeClr val="bg1"/>
                </a:solidFill>
                <a:effectLst>
                  <a:outerShdw blurRad="38100" dist="38100" dir="2700000" algn="tl">
                    <a:srgbClr val="000000">
                      <a:alpha val="43137"/>
                    </a:srgbClr>
                  </a:outerShdw>
                </a:effectLst>
                <a:latin typeface="+mj-lt"/>
                <a:ea typeface="+mj-ea"/>
                <a:cs typeface="+mj-cs"/>
              </a:rPr>
              <a:t/>
            </a:r>
            <a:br>
              <a:rPr lang="en-US" sz="4400" dirty="0">
                <a:solidFill>
                  <a:schemeClr val="bg1"/>
                </a:solidFill>
                <a:effectLst>
                  <a:outerShdw blurRad="38100" dist="38100" dir="2700000" algn="tl">
                    <a:srgbClr val="000000">
                      <a:alpha val="43137"/>
                    </a:srgbClr>
                  </a:outerShdw>
                </a:effectLst>
                <a:latin typeface="+mj-lt"/>
                <a:ea typeface="+mj-ea"/>
                <a:cs typeface="+mj-cs"/>
              </a:rPr>
            </a:br>
            <a:endParaRPr lang="en-US" sz="4400" dirty="0">
              <a:solidFill>
                <a:schemeClr val="bg1"/>
              </a:solidFill>
              <a:effectLst>
                <a:outerShdw blurRad="38100" dist="38100" dir="2700000" algn="tl">
                  <a:srgbClr val="000000">
                    <a:alpha val="43137"/>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4"/>
          <p:cNvSpPr>
            <a:spLocks noChangeArrowheads="1"/>
          </p:cNvSpPr>
          <p:nvPr/>
        </p:nvSpPr>
        <p:spPr bwMode="auto">
          <a:xfrm>
            <a:off x="304800" y="372687"/>
            <a:ext cx="8610600" cy="5816977"/>
          </a:xfrm>
          <a:prstGeom prst="rect">
            <a:avLst/>
          </a:prstGeom>
          <a:solidFill>
            <a:schemeClr val="accent5">
              <a:lumMod val="50000"/>
            </a:schemeClr>
          </a:solidFill>
          <a:ln w="50800" algn="ctr">
            <a:solidFill>
              <a:schemeClr val="tx1"/>
            </a:solidFill>
            <a:miter lim="800000"/>
            <a:headEnd/>
            <a:tailEnd/>
          </a:ln>
          <a:effectLst/>
        </p:spPr>
        <p:txBody>
          <a:bodyPr wrap="square" lIns="274320" tIns="274320" rIns="274320" bIns="457200">
            <a:spAutoFit/>
          </a:bodyPr>
          <a:lstStyle/>
          <a:p>
            <a:pPr marL="457200" indent="-457200" algn="ctr">
              <a:spcAft>
                <a:spcPts val="1200"/>
              </a:spcAft>
              <a:tabLst>
                <a:tab pos="685800" algn="l"/>
              </a:tabLst>
            </a:pPr>
            <a:r>
              <a:rPr lang="en-US" sz="3600" b="1" dirty="0" smtClean="0">
                <a:solidFill>
                  <a:prstClr val="white"/>
                </a:solidFill>
                <a:effectLst>
                  <a:outerShdw blurRad="38100" dist="38100" dir="2700000" algn="tl">
                    <a:srgbClr val="000000">
                      <a:alpha val="43137"/>
                    </a:srgbClr>
                  </a:outerShdw>
                </a:effectLst>
              </a:rPr>
              <a:t>Moral Foundations: three principles </a:t>
            </a:r>
          </a:p>
          <a:p>
            <a:pPr marL="457200" indent="-457200">
              <a:spcAft>
                <a:spcPts val="1200"/>
              </a:spcAft>
              <a:tabLst>
                <a:tab pos="685800" algn="l"/>
              </a:tabLst>
            </a:pPr>
            <a:r>
              <a:rPr lang="en-US" sz="3200" dirty="0" smtClean="0">
                <a:solidFill>
                  <a:prstClr val="white"/>
                </a:solidFill>
                <a:effectLst>
                  <a:outerShdw blurRad="38100" dist="38100" dir="2700000" algn="tl">
                    <a:srgbClr val="000000">
                      <a:alpha val="43137"/>
                    </a:srgbClr>
                  </a:outerShdw>
                </a:effectLst>
              </a:rPr>
              <a:t>Equality: </a:t>
            </a:r>
            <a:r>
              <a:rPr lang="en-US" sz="2400" i="1" dirty="0" smtClean="0">
                <a:solidFill>
                  <a:prstClr val="white"/>
                </a:solidFill>
                <a:effectLst>
                  <a:outerShdw blurRad="38100" dist="38100" dir="2700000" algn="tl">
                    <a:srgbClr val="000000">
                      <a:alpha val="43137"/>
                    </a:srgbClr>
                  </a:outerShdw>
                </a:effectLst>
                <a:latin typeface="Calibri"/>
              </a:rPr>
              <a:t>In a socially just society all persons would have broadly equal access to the material and social means necessary to live a flourishing life</a:t>
            </a:r>
            <a:r>
              <a:rPr lang="en-US" sz="2400" dirty="0" smtClean="0">
                <a:solidFill>
                  <a:prstClr val="white"/>
                </a:solidFill>
                <a:effectLst>
                  <a:outerShdw blurRad="38100" dist="38100" dir="2700000" algn="tl">
                    <a:srgbClr val="000000">
                      <a:alpha val="43137"/>
                    </a:srgbClr>
                  </a:outerShdw>
                </a:effectLst>
              </a:rPr>
              <a:t>.</a:t>
            </a:r>
          </a:p>
          <a:p>
            <a:pPr marL="457200" indent="-457200">
              <a:spcAft>
                <a:spcPts val="1200"/>
              </a:spcAft>
              <a:tabLst>
                <a:tab pos="685800" algn="l"/>
              </a:tabLst>
            </a:pPr>
            <a:r>
              <a:rPr lang="en-US" sz="3200" dirty="0" smtClean="0">
                <a:solidFill>
                  <a:prstClr val="white"/>
                </a:solidFill>
                <a:effectLst>
                  <a:outerShdw blurRad="38100" dist="38100" dir="2700000" algn="tl">
                    <a:srgbClr val="000000">
                      <a:alpha val="43137"/>
                    </a:srgbClr>
                  </a:outerShdw>
                </a:effectLst>
              </a:rPr>
              <a:t>Democracy: </a:t>
            </a:r>
            <a:r>
              <a:rPr lang="en-US" sz="2400" i="1" dirty="0" smtClean="0">
                <a:solidFill>
                  <a:prstClr val="white"/>
                </a:solidFill>
                <a:effectLst>
                  <a:outerShdw blurRad="38100" dist="38100" dir="2700000" algn="tl">
                    <a:srgbClr val="000000">
                      <a:alpha val="43137"/>
                    </a:srgbClr>
                  </a:outerShdw>
                </a:effectLst>
                <a:latin typeface="Calibri"/>
              </a:rPr>
              <a:t>In </a:t>
            </a:r>
            <a:r>
              <a:rPr lang="en-US" sz="2400" i="1" dirty="0">
                <a:solidFill>
                  <a:prstClr val="white"/>
                </a:solidFill>
                <a:effectLst>
                  <a:outerShdw blurRad="38100" dist="38100" dir="2700000" algn="tl">
                    <a:srgbClr val="000000">
                      <a:alpha val="43137"/>
                    </a:srgbClr>
                  </a:outerShdw>
                </a:effectLst>
                <a:latin typeface="Calibri"/>
              </a:rPr>
              <a:t>a fully democratic society, all people would have broadly equal access to the necessary means to participate meaningfully in decisions about things which affect their lives. </a:t>
            </a:r>
          </a:p>
          <a:p>
            <a:pPr marL="457200" indent="-457200">
              <a:tabLst>
                <a:tab pos="685800" algn="l"/>
              </a:tabLst>
            </a:pPr>
            <a:r>
              <a:rPr lang="en-US" sz="3200" dirty="0" smtClean="0">
                <a:solidFill>
                  <a:prstClr val="white"/>
                </a:solidFill>
                <a:effectLst>
                  <a:outerShdw blurRad="38100" dist="38100" dir="2700000" algn="tl">
                    <a:srgbClr val="000000">
                      <a:alpha val="43137"/>
                    </a:srgbClr>
                  </a:outerShdw>
                </a:effectLst>
                <a:latin typeface="Arial" pitchFamily="34" charset="0"/>
                <a:cs typeface="Arial" pitchFamily="34" charset="0"/>
              </a:rPr>
              <a:t>Sustainability: </a:t>
            </a:r>
            <a:r>
              <a:rPr lang="en-US" sz="2400" i="1" dirty="0">
                <a:solidFill>
                  <a:prstClr val="white"/>
                </a:solidFill>
                <a:effectLst>
                  <a:outerShdw blurRad="38100" dist="38100" dir="2700000" algn="tl">
                    <a:srgbClr val="000000">
                      <a:alpha val="43137"/>
                    </a:srgbClr>
                  </a:outerShdw>
                </a:effectLst>
                <a:latin typeface="Calibri"/>
              </a:rPr>
              <a:t>Future generations should have access to the social and material means to live flourishing lives at least at the same level as the present generation. </a:t>
            </a:r>
          </a:p>
        </p:txBody>
      </p:sp>
    </p:spTree>
    <p:extLst>
      <p:ext uri="{BB962C8B-B14F-4D97-AF65-F5344CB8AC3E}">
        <p14:creationId xmlns:p14="http://schemas.microsoft.com/office/powerpoint/2010/main" val="13647335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4"/>
          <p:cNvSpPr>
            <a:spLocks noChangeArrowheads="1"/>
          </p:cNvSpPr>
          <p:nvPr/>
        </p:nvSpPr>
        <p:spPr bwMode="auto">
          <a:xfrm>
            <a:off x="533400" y="302358"/>
            <a:ext cx="8153400" cy="6186309"/>
          </a:xfrm>
          <a:prstGeom prst="rect">
            <a:avLst/>
          </a:prstGeom>
          <a:solidFill>
            <a:schemeClr val="accent5">
              <a:lumMod val="50000"/>
            </a:schemeClr>
          </a:solidFill>
          <a:ln w="50800" algn="ctr">
            <a:solidFill>
              <a:schemeClr val="tx1"/>
            </a:solidFill>
            <a:miter lim="800000"/>
            <a:headEnd/>
            <a:tailEnd/>
          </a:ln>
          <a:effectLst/>
        </p:spPr>
        <p:txBody>
          <a:bodyPr wrap="square" lIns="274320" tIns="274320" rIns="274320" bIns="457200">
            <a:spAutoFit/>
          </a:bodyPr>
          <a:lstStyle/>
          <a:p>
            <a:pPr marL="457200" indent="-457200" algn="ctr">
              <a:spcAft>
                <a:spcPts val="1200"/>
              </a:spcAft>
              <a:tabLst>
                <a:tab pos="685800" algn="l"/>
              </a:tabLst>
            </a:pPr>
            <a:r>
              <a:rPr lang="en-US" sz="3600" b="1" dirty="0" smtClean="0">
                <a:solidFill>
                  <a:prstClr val="white"/>
                </a:solidFill>
                <a:effectLst>
                  <a:outerShdw blurRad="38100" dist="38100" dir="2700000" algn="tl">
                    <a:srgbClr val="000000">
                      <a:alpha val="43137"/>
                    </a:srgbClr>
                  </a:outerShdw>
                </a:effectLst>
              </a:rPr>
              <a:t>Diagnosis &amp; Critique of Capitalism </a:t>
            </a:r>
          </a:p>
          <a:p>
            <a:pPr marL="457200" indent="-457200">
              <a:spcAft>
                <a:spcPts val="1200"/>
              </a:spcAft>
              <a:tabLst>
                <a:tab pos="685800" algn="l"/>
              </a:tabLst>
            </a:pPr>
            <a:r>
              <a:rPr lang="en-US" sz="3200" dirty="0" smtClean="0">
                <a:solidFill>
                  <a:schemeClr val="accent5">
                    <a:lumMod val="50000"/>
                  </a:schemeClr>
                </a:solidFill>
              </a:rPr>
              <a:t>Equality: </a:t>
            </a:r>
            <a:r>
              <a:rPr lang="en-US" sz="2400" i="1" dirty="0">
                <a:solidFill>
                  <a:schemeClr val="accent5">
                    <a:lumMod val="50000"/>
                  </a:schemeClr>
                </a:solidFill>
                <a:latin typeface="+mn-lt"/>
                <a:ea typeface="Times New Roman"/>
              </a:rPr>
              <a:t>Capitalism inherently generates </a:t>
            </a:r>
            <a:r>
              <a:rPr lang="en-US" sz="2400" i="1" dirty="0" smtClean="0">
                <a:solidFill>
                  <a:schemeClr val="accent5">
                    <a:lumMod val="50000"/>
                  </a:schemeClr>
                </a:solidFill>
                <a:latin typeface="+mn-lt"/>
                <a:ea typeface="Times New Roman"/>
              </a:rPr>
              <a:t>levels </a:t>
            </a:r>
            <a:r>
              <a:rPr lang="en-US" sz="2400" i="1" dirty="0">
                <a:solidFill>
                  <a:schemeClr val="accent5">
                    <a:lumMod val="50000"/>
                  </a:schemeClr>
                </a:solidFill>
                <a:latin typeface="+mn-lt"/>
                <a:ea typeface="Times New Roman"/>
              </a:rPr>
              <a:t>of inequality </a:t>
            </a:r>
            <a:r>
              <a:rPr lang="en-US" sz="2400" i="1" dirty="0" smtClean="0">
                <a:solidFill>
                  <a:schemeClr val="accent5">
                    <a:lumMod val="50000"/>
                  </a:schemeClr>
                </a:solidFill>
                <a:latin typeface="+mn-lt"/>
                <a:ea typeface="Times New Roman"/>
              </a:rPr>
              <a:t>in income and wealth that </a:t>
            </a:r>
            <a:r>
              <a:rPr lang="en-US" sz="2400" i="1" dirty="0">
                <a:solidFill>
                  <a:schemeClr val="accent5">
                    <a:lumMod val="50000"/>
                  </a:schemeClr>
                </a:solidFill>
                <a:latin typeface="+mn-lt"/>
                <a:ea typeface="Times New Roman"/>
              </a:rPr>
              <a:t>systematically violate social justice. </a:t>
            </a:r>
            <a:endParaRPr lang="en-US" sz="2400" i="1" dirty="0" smtClean="0">
              <a:solidFill>
                <a:schemeClr val="accent5">
                  <a:lumMod val="50000"/>
                </a:schemeClr>
              </a:solidFill>
              <a:latin typeface="+mn-lt"/>
            </a:endParaRPr>
          </a:p>
          <a:p>
            <a:pPr marL="457200" indent="-457200">
              <a:spcAft>
                <a:spcPts val="1200"/>
              </a:spcAft>
              <a:tabLst>
                <a:tab pos="685800" algn="l"/>
              </a:tabLst>
            </a:pPr>
            <a:r>
              <a:rPr lang="en-US" sz="3200" dirty="0" smtClean="0">
                <a:solidFill>
                  <a:schemeClr val="accent5">
                    <a:lumMod val="50000"/>
                  </a:schemeClr>
                </a:solidFill>
              </a:rPr>
              <a:t>Democracy: </a:t>
            </a:r>
            <a:r>
              <a:rPr lang="en-US" sz="2400" i="1" dirty="0" smtClean="0">
                <a:solidFill>
                  <a:schemeClr val="accent5">
                    <a:lumMod val="50000"/>
                  </a:schemeClr>
                </a:solidFill>
                <a:latin typeface="Calibri"/>
              </a:rPr>
              <a:t>Capitalism generates severe deficits in realizing democratic values by excluding crucial decisions from public deliberation, allowing private wealth to affect access to political power, and allowing workplace dictatorships.</a:t>
            </a:r>
            <a:endParaRPr lang="en-US" sz="2400" i="1" dirty="0">
              <a:solidFill>
                <a:schemeClr val="accent5">
                  <a:lumMod val="50000"/>
                </a:schemeClr>
              </a:solidFill>
              <a:latin typeface="Calibri"/>
            </a:endParaRPr>
          </a:p>
          <a:p>
            <a:pPr marL="457200" indent="-457200">
              <a:tabLst>
                <a:tab pos="685800" algn="l"/>
              </a:tabLst>
            </a:pPr>
            <a:r>
              <a:rPr lang="en-US" sz="3200" dirty="0" smtClean="0">
                <a:solidFill>
                  <a:schemeClr val="accent5">
                    <a:lumMod val="50000"/>
                  </a:schemeClr>
                </a:solidFill>
                <a:latin typeface="Arial" pitchFamily="34" charset="0"/>
                <a:cs typeface="Arial" pitchFamily="34" charset="0"/>
              </a:rPr>
              <a:t>Sustainability: </a:t>
            </a:r>
            <a:r>
              <a:rPr lang="en-US" sz="2400" i="1" dirty="0" smtClean="0">
                <a:solidFill>
                  <a:schemeClr val="accent5">
                    <a:lumMod val="50000"/>
                  </a:schemeClr>
                </a:solidFill>
                <a:latin typeface="Calibri"/>
              </a:rPr>
              <a:t>Capitalism inherently threatens the quality of the environment for future generations because of imperatives for consumerism and endless growth. </a:t>
            </a:r>
            <a:endParaRPr lang="en-US" sz="2400" i="1" dirty="0">
              <a:solidFill>
                <a:schemeClr val="accent5">
                  <a:lumMod val="50000"/>
                </a:schemeClr>
              </a:solidFill>
              <a:latin typeface="Calibri"/>
            </a:endParaRPr>
          </a:p>
        </p:txBody>
      </p:sp>
    </p:spTree>
    <p:extLst>
      <p:ext uri="{BB962C8B-B14F-4D97-AF65-F5344CB8AC3E}">
        <p14:creationId xmlns:p14="http://schemas.microsoft.com/office/powerpoint/2010/main" val="33182179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4"/>
          <p:cNvSpPr>
            <a:spLocks noChangeArrowheads="1"/>
          </p:cNvSpPr>
          <p:nvPr/>
        </p:nvSpPr>
        <p:spPr bwMode="auto">
          <a:xfrm>
            <a:off x="533400" y="302358"/>
            <a:ext cx="8153400" cy="6186309"/>
          </a:xfrm>
          <a:prstGeom prst="rect">
            <a:avLst/>
          </a:prstGeom>
          <a:solidFill>
            <a:schemeClr val="accent5">
              <a:lumMod val="50000"/>
            </a:schemeClr>
          </a:solidFill>
          <a:ln w="50800" algn="ctr">
            <a:solidFill>
              <a:schemeClr val="tx1"/>
            </a:solidFill>
            <a:miter lim="800000"/>
            <a:headEnd/>
            <a:tailEnd/>
          </a:ln>
          <a:effectLst/>
        </p:spPr>
        <p:txBody>
          <a:bodyPr wrap="square" lIns="274320" tIns="274320" rIns="274320" bIns="457200">
            <a:spAutoFit/>
          </a:bodyPr>
          <a:lstStyle/>
          <a:p>
            <a:pPr marL="457200" indent="-457200" algn="ctr">
              <a:spcAft>
                <a:spcPts val="1200"/>
              </a:spcAft>
              <a:tabLst>
                <a:tab pos="685800" algn="l"/>
              </a:tabLst>
            </a:pPr>
            <a:r>
              <a:rPr lang="en-US" sz="3600" b="1" dirty="0">
                <a:solidFill>
                  <a:prstClr val="white"/>
                </a:solidFill>
                <a:effectLst>
                  <a:outerShdw blurRad="38100" dist="38100" dir="2700000" algn="tl">
                    <a:srgbClr val="000000">
                      <a:alpha val="43137"/>
                    </a:srgbClr>
                  </a:outerShdw>
                </a:effectLst>
              </a:rPr>
              <a:t>Diagnosis &amp; Critique of Capitalism </a:t>
            </a:r>
          </a:p>
          <a:p>
            <a:pPr marL="457200" indent="-457200">
              <a:spcAft>
                <a:spcPts val="1200"/>
              </a:spcAft>
              <a:tabLst>
                <a:tab pos="685800" algn="l"/>
              </a:tabLst>
            </a:pPr>
            <a:r>
              <a:rPr lang="en-US" sz="3200" dirty="0" smtClean="0">
                <a:solidFill>
                  <a:prstClr val="white"/>
                </a:solidFill>
                <a:effectLst>
                  <a:outerShdw blurRad="38100" dist="38100" dir="2700000" algn="tl">
                    <a:srgbClr val="000000">
                      <a:alpha val="43137"/>
                    </a:srgbClr>
                  </a:outerShdw>
                </a:effectLst>
              </a:rPr>
              <a:t>Equality: </a:t>
            </a:r>
            <a:r>
              <a:rPr lang="en-US" sz="2400" i="1" dirty="0">
                <a:solidFill>
                  <a:schemeClr val="bg1"/>
                </a:solidFill>
                <a:effectLst>
                  <a:outerShdw blurRad="38100" dist="38100" dir="2700000" algn="tl">
                    <a:srgbClr val="000000">
                      <a:alpha val="43137"/>
                    </a:srgbClr>
                  </a:outerShdw>
                </a:effectLst>
                <a:latin typeface="+mn-lt"/>
                <a:ea typeface="Times New Roman"/>
              </a:rPr>
              <a:t>Capitalism inherently generates </a:t>
            </a:r>
            <a:r>
              <a:rPr lang="en-US" sz="2400" i="1" dirty="0" smtClean="0">
                <a:solidFill>
                  <a:schemeClr val="bg1"/>
                </a:solidFill>
                <a:effectLst>
                  <a:outerShdw blurRad="38100" dist="38100" dir="2700000" algn="tl">
                    <a:srgbClr val="000000">
                      <a:alpha val="43137"/>
                    </a:srgbClr>
                  </a:outerShdw>
                </a:effectLst>
                <a:latin typeface="+mn-lt"/>
                <a:ea typeface="Times New Roman"/>
              </a:rPr>
              <a:t>levels </a:t>
            </a:r>
            <a:r>
              <a:rPr lang="en-US" sz="2400" i="1" dirty="0">
                <a:solidFill>
                  <a:schemeClr val="bg1"/>
                </a:solidFill>
                <a:effectLst>
                  <a:outerShdw blurRad="38100" dist="38100" dir="2700000" algn="tl">
                    <a:srgbClr val="000000">
                      <a:alpha val="43137"/>
                    </a:srgbClr>
                  </a:outerShdw>
                </a:effectLst>
                <a:latin typeface="+mn-lt"/>
                <a:ea typeface="Times New Roman"/>
              </a:rPr>
              <a:t>of inequality </a:t>
            </a:r>
            <a:r>
              <a:rPr lang="en-US" sz="2400" i="1" dirty="0" smtClean="0">
                <a:solidFill>
                  <a:schemeClr val="bg1"/>
                </a:solidFill>
                <a:effectLst>
                  <a:outerShdw blurRad="38100" dist="38100" dir="2700000" algn="tl">
                    <a:srgbClr val="000000">
                      <a:alpha val="43137"/>
                    </a:srgbClr>
                  </a:outerShdw>
                </a:effectLst>
                <a:latin typeface="+mn-lt"/>
                <a:ea typeface="Times New Roman"/>
              </a:rPr>
              <a:t>in income and wealth that </a:t>
            </a:r>
            <a:r>
              <a:rPr lang="en-US" sz="2400" i="1" dirty="0">
                <a:solidFill>
                  <a:schemeClr val="bg1"/>
                </a:solidFill>
                <a:effectLst>
                  <a:outerShdw blurRad="38100" dist="38100" dir="2700000" algn="tl">
                    <a:srgbClr val="000000">
                      <a:alpha val="43137"/>
                    </a:srgbClr>
                  </a:outerShdw>
                </a:effectLst>
                <a:latin typeface="+mn-lt"/>
                <a:ea typeface="Times New Roman"/>
              </a:rPr>
              <a:t>systematically violate social justice. </a:t>
            </a:r>
            <a:endParaRPr lang="en-US" sz="2400" i="1" dirty="0" smtClean="0">
              <a:solidFill>
                <a:schemeClr val="bg1"/>
              </a:solidFill>
              <a:effectLst>
                <a:outerShdw blurRad="38100" dist="38100" dir="2700000" algn="tl">
                  <a:srgbClr val="000000">
                    <a:alpha val="43137"/>
                  </a:srgbClr>
                </a:outerShdw>
              </a:effectLst>
              <a:latin typeface="+mn-lt"/>
            </a:endParaRPr>
          </a:p>
          <a:p>
            <a:pPr marL="457200" indent="-457200">
              <a:spcAft>
                <a:spcPts val="1200"/>
              </a:spcAft>
              <a:tabLst>
                <a:tab pos="685800" algn="l"/>
              </a:tabLst>
            </a:pPr>
            <a:r>
              <a:rPr lang="en-US" sz="3200" dirty="0" smtClean="0">
                <a:solidFill>
                  <a:schemeClr val="accent5">
                    <a:lumMod val="50000"/>
                  </a:schemeClr>
                </a:solidFill>
              </a:rPr>
              <a:t>Democracy: </a:t>
            </a:r>
            <a:r>
              <a:rPr lang="en-US" sz="2400" i="1" dirty="0" smtClean="0">
                <a:solidFill>
                  <a:schemeClr val="accent5">
                    <a:lumMod val="50000"/>
                  </a:schemeClr>
                </a:solidFill>
                <a:latin typeface="Calibri"/>
              </a:rPr>
              <a:t>Capitalism generates severe deficits in realizing democratic values by excluding crucial decisions from public deliberation, allowing private wealth to affect access to political power, and allowing workplace dictatorships.</a:t>
            </a:r>
            <a:endParaRPr lang="en-US" sz="2400" i="1" dirty="0">
              <a:solidFill>
                <a:schemeClr val="accent5">
                  <a:lumMod val="50000"/>
                </a:schemeClr>
              </a:solidFill>
              <a:latin typeface="Calibri"/>
            </a:endParaRPr>
          </a:p>
          <a:p>
            <a:pPr marL="457200" indent="-457200">
              <a:tabLst>
                <a:tab pos="685800" algn="l"/>
              </a:tabLst>
            </a:pPr>
            <a:r>
              <a:rPr lang="en-US" sz="3200" dirty="0" smtClean="0">
                <a:solidFill>
                  <a:schemeClr val="accent5">
                    <a:lumMod val="50000"/>
                  </a:schemeClr>
                </a:solidFill>
                <a:latin typeface="Arial" pitchFamily="34" charset="0"/>
                <a:cs typeface="Arial" pitchFamily="34" charset="0"/>
              </a:rPr>
              <a:t>Sustainability: </a:t>
            </a:r>
            <a:r>
              <a:rPr lang="en-US" sz="2400" i="1" dirty="0" smtClean="0">
                <a:solidFill>
                  <a:schemeClr val="accent5">
                    <a:lumMod val="50000"/>
                  </a:schemeClr>
                </a:solidFill>
                <a:latin typeface="Calibri"/>
              </a:rPr>
              <a:t>Capitalism inherently threatens the quality of the environment for future generations because of imperatives for consumerism and endless growth. </a:t>
            </a:r>
            <a:endParaRPr lang="en-US" sz="2400" i="1" dirty="0">
              <a:solidFill>
                <a:schemeClr val="accent5">
                  <a:lumMod val="50000"/>
                </a:schemeClr>
              </a:solidFill>
              <a:latin typeface="Calibri"/>
            </a:endParaRPr>
          </a:p>
        </p:txBody>
      </p:sp>
    </p:spTree>
    <p:extLst>
      <p:ext uri="{BB962C8B-B14F-4D97-AF65-F5344CB8AC3E}">
        <p14:creationId xmlns:p14="http://schemas.microsoft.com/office/powerpoint/2010/main" val="29384989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4"/>
          <p:cNvSpPr>
            <a:spLocks noChangeArrowheads="1"/>
          </p:cNvSpPr>
          <p:nvPr/>
        </p:nvSpPr>
        <p:spPr bwMode="auto">
          <a:xfrm>
            <a:off x="533400" y="302358"/>
            <a:ext cx="8153400" cy="6186309"/>
          </a:xfrm>
          <a:prstGeom prst="rect">
            <a:avLst/>
          </a:prstGeom>
          <a:solidFill>
            <a:schemeClr val="accent5">
              <a:lumMod val="50000"/>
            </a:schemeClr>
          </a:solidFill>
          <a:ln w="50800" algn="ctr">
            <a:solidFill>
              <a:schemeClr val="tx1"/>
            </a:solidFill>
            <a:miter lim="800000"/>
            <a:headEnd/>
            <a:tailEnd/>
          </a:ln>
          <a:effectLst/>
        </p:spPr>
        <p:txBody>
          <a:bodyPr wrap="square" lIns="274320" tIns="274320" rIns="274320" bIns="457200">
            <a:spAutoFit/>
          </a:bodyPr>
          <a:lstStyle/>
          <a:p>
            <a:pPr marL="457200" indent="-457200" algn="ctr">
              <a:spcAft>
                <a:spcPts val="1200"/>
              </a:spcAft>
              <a:tabLst>
                <a:tab pos="685800" algn="l"/>
              </a:tabLst>
            </a:pPr>
            <a:r>
              <a:rPr lang="en-US" sz="3600" b="1" dirty="0">
                <a:solidFill>
                  <a:prstClr val="white"/>
                </a:solidFill>
                <a:effectLst>
                  <a:outerShdw blurRad="38100" dist="38100" dir="2700000" algn="tl">
                    <a:srgbClr val="000000">
                      <a:alpha val="43137"/>
                    </a:srgbClr>
                  </a:outerShdw>
                </a:effectLst>
              </a:rPr>
              <a:t>Diagnosis &amp; Critique of Capitalism </a:t>
            </a:r>
          </a:p>
          <a:p>
            <a:pPr marL="457200" indent="-457200">
              <a:spcAft>
                <a:spcPts val="1200"/>
              </a:spcAft>
              <a:tabLst>
                <a:tab pos="685800" algn="l"/>
              </a:tabLst>
            </a:pPr>
            <a:r>
              <a:rPr lang="en-US" sz="3200" dirty="0" smtClean="0">
                <a:solidFill>
                  <a:prstClr val="white"/>
                </a:solidFill>
                <a:effectLst>
                  <a:outerShdw blurRad="38100" dist="38100" dir="2700000" algn="tl">
                    <a:srgbClr val="000000">
                      <a:alpha val="43137"/>
                    </a:srgbClr>
                  </a:outerShdw>
                </a:effectLst>
              </a:rPr>
              <a:t>Equality: </a:t>
            </a:r>
            <a:r>
              <a:rPr lang="en-US" sz="2400" i="1" dirty="0">
                <a:solidFill>
                  <a:schemeClr val="bg1"/>
                </a:solidFill>
                <a:effectLst>
                  <a:outerShdw blurRad="38100" dist="38100" dir="2700000" algn="tl">
                    <a:srgbClr val="000000">
                      <a:alpha val="43137"/>
                    </a:srgbClr>
                  </a:outerShdw>
                </a:effectLst>
                <a:latin typeface="+mn-lt"/>
                <a:ea typeface="Times New Roman"/>
              </a:rPr>
              <a:t>Capitalism inherently generates </a:t>
            </a:r>
            <a:r>
              <a:rPr lang="en-US" sz="2400" i="1" dirty="0" smtClean="0">
                <a:solidFill>
                  <a:schemeClr val="bg1"/>
                </a:solidFill>
                <a:effectLst>
                  <a:outerShdw blurRad="38100" dist="38100" dir="2700000" algn="tl">
                    <a:srgbClr val="000000">
                      <a:alpha val="43137"/>
                    </a:srgbClr>
                  </a:outerShdw>
                </a:effectLst>
                <a:latin typeface="+mn-lt"/>
                <a:ea typeface="Times New Roman"/>
              </a:rPr>
              <a:t>levels </a:t>
            </a:r>
            <a:r>
              <a:rPr lang="en-US" sz="2400" i="1" dirty="0">
                <a:solidFill>
                  <a:schemeClr val="bg1"/>
                </a:solidFill>
                <a:effectLst>
                  <a:outerShdw blurRad="38100" dist="38100" dir="2700000" algn="tl">
                    <a:srgbClr val="000000">
                      <a:alpha val="43137"/>
                    </a:srgbClr>
                  </a:outerShdw>
                </a:effectLst>
                <a:latin typeface="+mn-lt"/>
                <a:ea typeface="Times New Roman"/>
              </a:rPr>
              <a:t>of inequality </a:t>
            </a:r>
            <a:r>
              <a:rPr lang="en-US" sz="2400" i="1" dirty="0" smtClean="0">
                <a:solidFill>
                  <a:schemeClr val="bg1"/>
                </a:solidFill>
                <a:effectLst>
                  <a:outerShdw blurRad="38100" dist="38100" dir="2700000" algn="tl">
                    <a:srgbClr val="000000">
                      <a:alpha val="43137"/>
                    </a:srgbClr>
                  </a:outerShdw>
                </a:effectLst>
                <a:latin typeface="+mn-lt"/>
                <a:ea typeface="Times New Roman"/>
              </a:rPr>
              <a:t>in income and wealth that </a:t>
            </a:r>
            <a:r>
              <a:rPr lang="en-US" sz="2400" i="1" dirty="0">
                <a:solidFill>
                  <a:schemeClr val="bg1"/>
                </a:solidFill>
                <a:effectLst>
                  <a:outerShdw blurRad="38100" dist="38100" dir="2700000" algn="tl">
                    <a:srgbClr val="000000">
                      <a:alpha val="43137"/>
                    </a:srgbClr>
                  </a:outerShdw>
                </a:effectLst>
                <a:latin typeface="+mn-lt"/>
                <a:ea typeface="Times New Roman"/>
              </a:rPr>
              <a:t>systematically violate social justice. </a:t>
            </a:r>
            <a:endParaRPr lang="en-US" sz="2400" i="1" dirty="0" smtClean="0">
              <a:solidFill>
                <a:schemeClr val="bg1"/>
              </a:solidFill>
              <a:effectLst>
                <a:outerShdw blurRad="38100" dist="38100" dir="2700000" algn="tl">
                  <a:srgbClr val="000000">
                    <a:alpha val="43137"/>
                  </a:srgbClr>
                </a:outerShdw>
              </a:effectLst>
              <a:latin typeface="+mn-lt"/>
            </a:endParaRPr>
          </a:p>
          <a:p>
            <a:pPr marL="457200" indent="-457200">
              <a:spcAft>
                <a:spcPts val="1200"/>
              </a:spcAft>
              <a:tabLst>
                <a:tab pos="685800" algn="l"/>
              </a:tabLst>
            </a:pPr>
            <a:r>
              <a:rPr lang="en-US" sz="3200" dirty="0" smtClean="0">
                <a:solidFill>
                  <a:prstClr val="white"/>
                </a:solidFill>
                <a:effectLst>
                  <a:outerShdw blurRad="38100" dist="38100" dir="2700000" algn="tl">
                    <a:srgbClr val="000000">
                      <a:alpha val="43137"/>
                    </a:srgbClr>
                  </a:outerShdw>
                </a:effectLst>
              </a:rPr>
              <a:t>Democracy: </a:t>
            </a:r>
            <a:r>
              <a:rPr lang="en-US" sz="2400" i="1" dirty="0" smtClean="0">
                <a:solidFill>
                  <a:prstClr val="white"/>
                </a:solidFill>
                <a:effectLst>
                  <a:outerShdw blurRad="38100" dist="38100" dir="2700000" algn="tl">
                    <a:srgbClr val="000000">
                      <a:alpha val="43137"/>
                    </a:srgbClr>
                  </a:outerShdw>
                </a:effectLst>
                <a:latin typeface="Calibri"/>
              </a:rPr>
              <a:t>Capitalism generates severe deficits in realizing democratic values by excluding crucial decisions from public deliberation, by allowing private wealth to affect access to political power, and by allowing workplace dictatorships.</a:t>
            </a:r>
            <a:endParaRPr lang="en-US" sz="2400" i="1" dirty="0">
              <a:solidFill>
                <a:prstClr val="white"/>
              </a:solidFill>
              <a:effectLst>
                <a:outerShdw blurRad="38100" dist="38100" dir="2700000" algn="tl">
                  <a:srgbClr val="000000">
                    <a:alpha val="43137"/>
                  </a:srgbClr>
                </a:outerShdw>
              </a:effectLst>
              <a:latin typeface="Calibri"/>
            </a:endParaRPr>
          </a:p>
          <a:p>
            <a:pPr marL="457200" indent="-457200">
              <a:tabLst>
                <a:tab pos="685800" algn="l"/>
              </a:tabLst>
            </a:pPr>
            <a:r>
              <a:rPr lang="en-US" sz="3200" dirty="0" smtClean="0">
                <a:solidFill>
                  <a:schemeClr val="accent5">
                    <a:lumMod val="50000"/>
                  </a:schemeClr>
                </a:solidFill>
                <a:latin typeface="Arial" pitchFamily="34" charset="0"/>
                <a:cs typeface="Arial" pitchFamily="34" charset="0"/>
              </a:rPr>
              <a:t>Sustainability: </a:t>
            </a:r>
            <a:r>
              <a:rPr lang="en-US" sz="2400" i="1" dirty="0" smtClean="0">
                <a:solidFill>
                  <a:schemeClr val="accent5">
                    <a:lumMod val="50000"/>
                  </a:schemeClr>
                </a:solidFill>
                <a:latin typeface="Calibri"/>
              </a:rPr>
              <a:t>Capitalism inherently threatens the quality of the environment for future generations because of imperatives for consumerism and endless growth. </a:t>
            </a:r>
            <a:endParaRPr lang="en-US" sz="2400" i="1" dirty="0">
              <a:solidFill>
                <a:schemeClr val="accent5">
                  <a:lumMod val="50000"/>
                </a:schemeClr>
              </a:solidFill>
              <a:latin typeface="Calibri"/>
            </a:endParaRPr>
          </a:p>
        </p:txBody>
      </p:sp>
    </p:spTree>
    <p:extLst>
      <p:ext uri="{BB962C8B-B14F-4D97-AF65-F5344CB8AC3E}">
        <p14:creationId xmlns:p14="http://schemas.microsoft.com/office/powerpoint/2010/main" val="29384989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4"/>
          <p:cNvSpPr>
            <a:spLocks noChangeArrowheads="1"/>
          </p:cNvSpPr>
          <p:nvPr/>
        </p:nvSpPr>
        <p:spPr bwMode="auto">
          <a:xfrm>
            <a:off x="533400" y="302358"/>
            <a:ext cx="8153400" cy="6186309"/>
          </a:xfrm>
          <a:prstGeom prst="rect">
            <a:avLst/>
          </a:prstGeom>
          <a:solidFill>
            <a:schemeClr val="accent5">
              <a:lumMod val="50000"/>
            </a:schemeClr>
          </a:solidFill>
          <a:ln w="50800" algn="ctr">
            <a:solidFill>
              <a:schemeClr val="tx1"/>
            </a:solidFill>
            <a:miter lim="800000"/>
            <a:headEnd/>
            <a:tailEnd/>
          </a:ln>
          <a:effectLst/>
        </p:spPr>
        <p:txBody>
          <a:bodyPr wrap="square" lIns="274320" tIns="274320" rIns="274320" bIns="457200">
            <a:spAutoFit/>
          </a:bodyPr>
          <a:lstStyle/>
          <a:p>
            <a:pPr marL="457200" indent="-457200" algn="ctr">
              <a:spcAft>
                <a:spcPts val="1200"/>
              </a:spcAft>
              <a:tabLst>
                <a:tab pos="685800" algn="l"/>
              </a:tabLst>
            </a:pPr>
            <a:r>
              <a:rPr lang="en-US" sz="3600" b="1" dirty="0">
                <a:solidFill>
                  <a:prstClr val="white"/>
                </a:solidFill>
                <a:effectLst>
                  <a:outerShdw blurRad="38100" dist="38100" dir="2700000" algn="tl">
                    <a:srgbClr val="000000">
                      <a:alpha val="43137"/>
                    </a:srgbClr>
                  </a:outerShdw>
                </a:effectLst>
              </a:rPr>
              <a:t>Diagnosis &amp; Critique of Capitalism </a:t>
            </a:r>
          </a:p>
          <a:p>
            <a:pPr marL="457200" indent="-457200">
              <a:spcAft>
                <a:spcPts val="1200"/>
              </a:spcAft>
              <a:tabLst>
                <a:tab pos="685800" algn="l"/>
              </a:tabLst>
            </a:pPr>
            <a:r>
              <a:rPr lang="en-US" sz="3200" dirty="0" smtClean="0">
                <a:solidFill>
                  <a:prstClr val="white"/>
                </a:solidFill>
                <a:effectLst>
                  <a:outerShdw blurRad="38100" dist="38100" dir="2700000" algn="tl">
                    <a:srgbClr val="000000">
                      <a:alpha val="43137"/>
                    </a:srgbClr>
                  </a:outerShdw>
                </a:effectLst>
              </a:rPr>
              <a:t>Equality: </a:t>
            </a:r>
            <a:r>
              <a:rPr lang="en-US" sz="2400" i="1" dirty="0">
                <a:solidFill>
                  <a:schemeClr val="bg1"/>
                </a:solidFill>
                <a:effectLst>
                  <a:outerShdw blurRad="38100" dist="38100" dir="2700000" algn="tl">
                    <a:srgbClr val="000000">
                      <a:alpha val="43137"/>
                    </a:srgbClr>
                  </a:outerShdw>
                </a:effectLst>
                <a:latin typeface="+mn-lt"/>
                <a:ea typeface="Times New Roman"/>
              </a:rPr>
              <a:t>Capitalism inherently generates </a:t>
            </a:r>
            <a:r>
              <a:rPr lang="en-US" sz="2400" i="1" dirty="0" smtClean="0">
                <a:solidFill>
                  <a:schemeClr val="bg1"/>
                </a:solidFill>
                <a:effectLst>
                  <a:outerShdw blurRad="38100" dist="38100" dir="2700000" algn="tl">
                    <a:srgbClr val="000000">
                      <a:alpha val="43137"/>
                    </a:srgbClr>
                  </a:outerShdw>
                </a:effectLst>
                <a:latin typeface="+mn-lt"/>
                <a:ea typeface="Times New Roman"/>
              </a:rPr>
              <a:t>levels </a:t>
            </a:r>
            <a:r>
              <a:rPr lang="en-US" sz="2400" i="1" dirty="0">
                <a:solidFill>
                  <a:schemeClr val="bg1"/>
                </a:solidFill>
                <a:effectLst>
                  <a:outerShdw blurRad="38100" dist="38100" dir="2700000" algn="tl">
                    <a:srgbClr val="000000">
                      <a:alpha val="43137"/>
                    </a:srgbClr>
                  </a:outerShdw>
                </a:effectLst>
                <a:latin typeface="+mn-lt"/>
                <a:ea typeface="Times New Roman"/>
              </a:rPr>
              <a:t>of inequality </a:t>
            </a:r>
            <a:r>
              <a:rPr lang="en-US" sz="2400" i="1" dirty="0" smtClean="0">
                <a:solidFill>
                  <a:schemeClr val="bg1"/>
                </a:solidFill>
                <a:effectLst>
                  <a:outerShdw blurRad="38100" dist="38100" dir="2700000" algn="tl">
                    <a:srgbClr val="000000">
                      <a:alpha val="43137"/>
                    </a:srgbClr>
                  </a:outerShdw>
                </a:effectLst>
                <a:latin typeface="+mn-lt"/>
                <a:ea typeface="Times New Roman"/>
              </a:rPr>
              <a:t>in income and wealth that </a:t>
            </a:r>
            <a:r>
              <a:rPr lang="en-US" sz="2400" i="1" dirty="0">
                <a:solidFill>
                  <a:schemeClr val="bg1"/>
                </a:solidFill>
                <a:effectLst>
                  <a:outerShdw blurRad="38100" dist="38100" dir="2700000" algn="tl">
                    <a:srgbClr val="000000">
                      <a:alpha val="43137"/>
                    </a:srgbClr>
                  </a:outerShdw>
                </a:effectLst>
                <a:latin typeface="+mn-lt"/>
                <a:ea typeface="Times New Roman"/>
              </a:rPr>
              <a:t>systematically violate social justice. </a:t>
            </a:r>
            <a:endParaRPr lang="en-US" sz="2400" i="1" dirty="0" smtClean="0">
              <a:solidFill>
                <a:schemeClr val="bg1"/>
              </a:solidFill>
              <a:effectLst>
                <a:outerShdw blurRad="38100" dist="38100" dir="2700000" algn="tl">
                  <a:srgbClr val="000000">
                    <a:alpha val="43137"/>
                  </a:srgbClr>
                </a:outerShdw>
              </a:effectLst>
              <a:latin typeface="+mn-lt"/>
            </a:endParaRPr>
          </a:p>
          <a:p>
            <a:pPr marL="457200" indent="-457200">
              <a:spcAft>
                <a:spcPts val="1200"/>
              </a:spcAft>
              <a:tabLst>
                <a:tab pos="685800" algn="l"/>
              </a:tabLst>
            </a:pPr>
            <a:r>
              <a:rPr lang="en-US" sz="3200" dirty="0" smtClean="0">
                <a:solidFill>
                  <a:prstClr val="white"/>
                </a:solidFill>
                <a:effectLst>
                  <a:outerShdw blurRad="38100" dist="38100" dir="2700000" algn="tl">
                    <a:srgbClr val="000000">
                      <a:alpha val="43137"/>
                    </a:srgbClr>
                  </a:outerShdw>
                </a:effectLst>
              </a:rPr>
              <a:t>Democracy: </a:t>
            </a:r>
            <a:r>
              <a:rPr lang="en-US" sz="2400" i="1" dirty="0" smtClean="0">
                <a:solidFill>
                  <a:prstClr val="white"/>
                </a:solidFill>
                <a:effectLst>
                  <a:outerShdw blurRad="38100" dist="38100" dir="2700000" algn="tl">
                    <a:srgbClr val="000000">
                      <a:alpha val="43137"/>
                    </a:srgbClr>
                  </a:outerShdw>
                </a:effectLst>
                <a:latin typeface="Calibri"/>
              </a:rPr>
              <a:t>Capitalism generates severe deficits in realizing democratic values by excluding crucial decisions from public deliberation, by allowing private wealth to affect access to political power, and by allowing workplace dictatorships.</a:t>
            </a:r>
            <a:endParaRPr lang="en-US" sz="2400" i="1" dirty="0">
              <a:solidFill>
                <a:prstClr val="white"/>
              </a:solidFill>
              <a:effectLst>
                <a:outerShdw blurRad="38100" dist="38100" dir="2700000" algn="tl">
                  <a:srgbClr val="000000">
                    <a:alpha val="43137"/>
                  </a:srgbClr>
                </a:outerShdw>
              </a:effectLst>
              <a:latin typeface="Calibri"/>
            </a:endParaRPr>
          </a:p>
          <a:p>
            <a:pPr marL="457200" indent="-457200">
              <a:tabLst>
                <a:tab pos="685800" algn="l"/>
              </a:tabLst>
            </a:pPr>
            <a:r>
              <a:rPr lang="en-US" sz="3200" dirty="0" smtClean="0">
                <a:solidFill>
                  <a:prstClr val="white"/>
                </a:solidFill>
                <a:effectLst>
                  <a:outerShdw blurRad="38100" dist="38100" dir="2700000" algn="tl">
                    <a:srgbClr val="000000">
                      <a:alpha val="43137"/>
                    </a:srgbClr>
                  </a:outerShdw>
                </a:effectLst>
                <a:latin typeface="Arial" pitchFamily="34" charset="0"/>
                <a:cs typeface="Arial" pitchFamily="34" charset="0"/>
              </a:rPr>
              <a:t>Sustainability: </a:t>
            </a:r>
            <a:r>
              <a:rPr lang="en-US" sz="2400" i="1" dirty="0" smtClean="0">
                <a:solidFill>
                  <a:prstClr val="white"/>
                </a:solidFill>
                <a:effectLst>
                  <a:outerShdw blurRad="38100" dist="38100" dir="2700000" algn="tl">
                    <a:srgbClr val="000000">
                      <a:alpha val="43137"/>
                    </a:srgbClr>
                  </a:outerShdw>
                </a:effectLst>
                <a:latin typeface="Calibri"/>
              </a:rPr>
              <a:t>Capitalism inherently threatens the quality of the environment for future generations because of imperatives for consumerism and endless growth. </a:t>
            </a:r>
            <a:endParaRPr lang="en-US" sz="2400" i="1" dirty="0">
              <a:solidFill>
                <a:prstClr val="white"/>
              </a:solidFill>
              <a:effectLst>
                <a:outerShdw blurRad="38100" dist="38100" dir="2700000" algn="tl">
                  <a:srgbClr val="000000">
                    <a:alpha val="43137"/>
                  </a:srgbClr>
                </a:outerShdw>
              </a:effectLst>
              <a:latin typeface="Calibri"/>
            </a:endParaRPr>
          </a:p>
        </p:txBody>
      </p:sp>
    </p:spTree>
    <p:extLst>
      <p:ext uri="{BB962C8B-B14F-4D97-AF65-F5344CB8AC3E}">
        <p14:creationId xmlns:p14="http://schemas.microsoft.com/office/powerpoint/2010/main" val="29384989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4" name="TextBox 3"/>
          <p:cNvSpPr txBox="1"/>
          <p:nvPr/>
        </p:nvSpPr>
        <p:spPr>
          <a:xfrm>
            <a:off x="457200" y="1676400"/>
            <a:ext cx="8153400" cy="1538883"/>
          </a:xfrm>
          <a:prstGeom prst="rect">
            <a:avLst/>
          </a:prstGeom>
          <a:solidFill>
            <a:schemeClr val="accent5">
              <a:lumMod val="50000"/>
            </a:schemeClr>
          </a:solidFill>
          <a:ln w="38100">
            <a:solidFill>
              <a:schemeClr val="tx1"/>
            </a:solidFill>
          </a:ln>
        </p:spPr>
        <p:txBody>
          <a:bodyPr lIns="274320" tIns="365760" rIns="274320" bIns="548640">
            <a:spAutoFit/>
          </a:bodyPr>
          <a:lstStyle/>
          <a:p>
            <a:pPr algn="ctr">
              <a:spcAft>
                <a:spcPts val="1800"/>
              </a:spcAft>
              <a:defRPr/>
            </a:pPr>
            <a:r>
              <a:rPr lang="en-US" sz="4000" b="1" dirty="0" smtClean="0">
                <a:solidFill>
                  <a:prstClr val="white"/>
                </a:solidFill>
                <a:effectLst>
                  <a:outerShdw blurRad="38100" dist="38100" dir="2700000" algn="tl">
                    <a:srgbClr val="000000">
                      <a:alpha val="43137"/>
                    </a:srgbClr>
                  </a:outerShdw>
                </a:effectLst>
              </a:rPr>
              <a:t>Alternatives: two contrasts</a:t>
            </a:r>
          </a:p>
        </p:txBody>
      </p:sp>
    </p:spTree>
    <p:extLst>
      <p:ext uri="{BB962C8B-B14F-4D97-AF65-F5344CB8AC3E}">
        <p14:creationId xmlns:p14="http://schemas.microsoft.com/office/powerpoint/2010/main" val="2372337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176130" name="Rectangle 2"/>
          <p:cNvSpPr>
            <a:spLocks noChangeArrowheads="1"/>
          </p:cNvSpPr>
          <p:nvPr/>
        </p:nvSpPr>
        <p:spPr bwMode="auto">
          <a:xfrm>
            <a:off x="554182" y="990600"/>
            <a:ext cx="8305800" cy="3404009"/>
          </a:xfrm>
          <a:prstGeom prst="rect">
            <a:avLst/>
          </a:prstGeom>
          <a:solidFill>
            <a:schemeClr val="accent5">
              <a:lumMod val="50000"/>
            </a:schemeClr>
          </a:solidFill>
          <a:ln w="57150" algn="ctr">
            <a:solidFill>
              <a:schemeClr val="tx1"/>
            </a:solidFill>
            <a:miter lim="800000"/>
            <a:headEnd/>
            <a:tailEnd/>
          </a:ln>
          <a:effectLst/>
        </p:spPr>
        <p:txBody>
          <a:bodyPr wrap="square" lIns="182880" rIns="182880">
            <a:spAutoFit/>
          </a:bodyPr>
          <a:lstStyle/>
          <a:p>
            <a:pPr marL="457200" indent="-457200" algn="ctr">
              <a:tabLst>
                <a:tab pos="685800" algn="l"/>
              </a:tabLst>
              <a:defRPr/>
            </a:pPr>
            <a:endParaRPr lang="en-US" sz="3600" b="1" cap="small" dirty="0" smtClean="0">
              <a:solidFill>
                <a:prstClr val="white"/>
              </a:solidFill>
              <a:effectLst>
                <a:outerShdw blurRad="38100" dist="38100" dir="2700000" algn="tl">
                  <a:srgbClr val="000000">
                    <a:alpha val="43137"/>
                  </a:srgbClr>
                </a:outerShdw>
              </a:effectLst>
            </a:endParaRPr>
          </a:p>
          <a:p>
            <a:pPr marL="457200" indent="-457200" algn="ctr">
              <a:tabLst>
                <a:tab pos="685800" algn="l"/>
              </a:tabLst>
              <a:defRPr/>
            </a:pPr>
            <a:r>
              <a:rPr lang="en-US" sz="3200" b="1" cap="small" dirty="0" smtClean="0">
                <a:solidFill>
                  <a:prstClr val="white"/>
                </a:solidFill>
                <a:effectLst>
                  <a:outerShdw blurRad="38100" dist="38100" dir="2700000" algn="tl">
                    <a:srgbClr val="000000">
                      <a:alpha val="43137"/>
                    </a:srgbClr>
                  </a:outerShdw>
                </a:effectLst>
              </a:rPr>
              <a:t>(I): I</a:t>
            </a:r>
            <a:r>
              <a:rPr lang="en-US" sz="3200" b="1" dirty="0" smtClean="0">
                <a:solidFill>
                  <a:prstClr val="white"/>
                </a:solidFill>
                <a:effectLst>
                  <a:outerShdw blurRad="38100" dist="38100" dir="2700000" algn="tl">
                    <a:srgbClr val="000000"/>
                  </a:outerShdw>
                </a:effectLst>
              </a:rPr>
              <a:t>mages of </a:t>
            </a:r>
            <a:r>
              <a:rPr lang="en-US" sz="3200" b="1" dirty="0">
                <a:solidFill>
                  <a:prstClr val="white"/>
                </a:solidFill>
                <a:effectLst>
                  <a:outerShdw blurRad="38100" dist="38100" dir="2700000" algn="tl">
                    <a:srgbClr val="000000"/>
                  </a:outerShdw>
                </a:effectLst>
              </a:rPr>
              <a:t>s</a:t>
            </a:r>
            <a:r>
              <a:rPr lang="en-US" sz="3200" b="1" dirty="0" smtClean="0">
                <a:solidFill>
                  <a:prstClr val="white"/>
                </a:solidFill>
                <a:effectLst>
                  <a:outerShdw blurRad="38100" dist="38100" dir="2700000" algn="tl">
                    <a:srgbClr val="000000"/>
                  </a:outerShdw>
                </a:effectLst>
              </a:rPr>
              <a:t>ocial systems</a:t>
            </a:r>
            <a:endParaRPr lang="en-US" sz="3200" b="1" dirty="0">
              <a:solidFill>
                <a:prstClr val="white"/>
              </a:solidFill>
              <a:effectLst>
                <a:outerShdw blurRad="38100" dist="38100" dir="2700000" algn="tl">
                  <a:srgbClr val="000000"/>
                </a:outerShdw>
              </a:effectLst>
            </a:endParaRPr>
          </a:p>
          <a:p>
            <a:pPr marL="457200" indent="-457200" algn="ctr">
              <a:tabLst>
                <a:tab pos="685800" algn="l"/>
              </a:tabLst>
              <a:defRPr/>
            </a:pPr>
            <a:endParaRPr lang="en-US" sz="2800" dirty="0">
              <a:solidFill>
                <a:prstClr val="white"/>
              </a:solidFill>
              <a:effectLst>
                <a:outerShdw blurRad="38100" dist="38100" dir="2700000" algn="tl">
                  <a:srgbClr val="000000"/>
                </a:outerShdw>
              </a:effectLst>
            </a:endParaRPr>
          </a:p>
          <a:p>
            <a:pPr marL="1147763" indent="-407988">
              <a:lnSpc>
                <a:spcPct val="90000"/>
              </a:lnSpc>
              <a:spcAft>
                <a:spcPct val="40000"/>
              </a:spcAft>
              <a:buFontTx/>
              <a:buAutoNum type="arabicPeriod"/>
              <a:tabLst>
                <a:tab pos="1147763" algn="l"/>
              </a:tabLst>
              <a:defRPr/>
            </a:pPr>
            <a:r>
              <a:rPr lang="en-US" sz="2800" i="1" u="sng" dirty="0" smtClean="0">
                <a:solidFill>
                  <a:prstClr val="white"/>
                </a:solidFill>
                <a:effectLst>
                  <a:outerShdw blurRad="38100" dist="38100" dir="2700000" algn="tl">
                    <a:srgbClr val="000000"/>
                  </a:outerShdw>
                </a:effectLst>
              </a:rPr>
              <a:t>Organic</a:t>
            </a:r>
            <a:r>
              <a:rPr lang="en-US" sz="2800" i="1" dirty="0" smtClean="0">
                <a:solidFill>
                  <a:prstClr val="white"/>
                </a:solidFill>
                <a:effectLst>
                  <a:outerShdw blurRad="38100" dist="38100" dir="2700000" algn="tl">
                    <a:srgbClr val="000000"/>
                  </a:outerShdw>
                </a:effectLst>
              </a:rPr>
              <a:t>: </a:t>
            </a:r>
            <a:r>
              <a:rPr lang="en-US" sz="2800" dirty="0" smtClean="0">
                <a:solidFill>
                  <a:prstClr val="white"/>
                </a:solidFill>
                <a:effectLst>
                  <a:outerShdw blurRad="38100" dist="38100" dir="2700000" algn="tl">
                    <a:srgbClr val="000000"/>
                  </a:outerShdw>
                </a:effectLst>
              </a:rPr>
              <a:t>society is like an organism</a:t>
            </a:r>
            <a:endParaRPr lang="en-US" sz="2800" dirty="0">
              <a:solidFill>
                <a:prstClr val="white"/>
              </a:solidFill>
              <a:effectLst>
                <a:outerShdw blurRad="38100" dist="38100" dir="2700000" algn="tl">
                  <a:srgbClr val="000000"/>
                </a:outerShdw>
              </a:effectLst>
            </a:endParaRPr>
          </a:p>
          <a:p>
            <a:pPr marL="1147763" indent="-407988">
              <a:lnSpc>
                <a:spcPct val="90000"/>
              </a:lnSpc>
              <a:spcAft>
                <a:spcPct val="40000"/>
              </a:spcAft>
              <a:buFontTx/>
              <a:buAutoNum type="arabicPeriod"/>
              <a:tabLst>
                <a:tab pos="1147763" algn="l"/>
              </a:tabLst>
              <a:defRPr/>
            </a:pPr>
            <a:r>
              <a:rPr lang="en-US" sz="2800" i="1" u="sng" dirty="0" smtClean="0">
                <a:solidFill>
                  <a:prstClr val="white"/>
                </a:solidFill>
                <a:effectLst>
                  <a:outerShdw blurRad="38100" dist="38100" dir="2700000" algn="tl">
                    <a:srgbClr val="000000"/>
                  </a:outerShdw>
                </a:effectLst>
              </a:rPr>
              <a:t>Ecosystem</a:t>
            </a:r>
            <a:r>
              <a:rPr lang="en-US" sz="2800" i="1" dirty="0" smtClean="0">
                <a:solidFill>
                  <a:prstClr val="white"/>
                </a:solidFill>
                <a:effectLst>
                  <a:outerShdw blurRad="38100" dist="38100" dir="2700000" algn="tl">
                    <a:srgbClr val="000000"/>
                  </a:outerShdw>
                </a:effectLst>
              </a:rPr>
              <a:t>: </a:t>
            </a:r>
            <a:r>
              <a:rPr lang="en-US" sz="2800" dirty="0" smtClean="0">
                <a:solidFill>
                  <a:prstClr val="white"/>
                </a:solidFill>
                <a:effectLst>
                  <a:outerShdw blurRad="38100" dist="38100" dir="2700000" algn="tl">
                    <a:srgbClr val="000000"/>
                  </a:outerShdw>
                </a:effectLst>
              </a:rPr>
              <a:t>society is like a pond</a:t>
            </a:r>
          </a:p>
          <a:p>
            <a:pPr marL="228600">
              <a:lnSpc>
                <a:spcPct val="90000"/>
              </a:lnSpc>
              <a:spcAft>
                <a:spcPct val="40000"/>
              </a:spcAft>
              <a:tabLst>
                <a:tab pos="685800" algn="l"/>
              </a:tabLst>
              <a:defRPr/>
            </a:pPr>
            <a:endParaRPr lang="en-US" sz="2800" dirty="0">
              <a:solidFill>
                <a:prstClr val="white"/>
              </a:solidFill>
              <a:effectLst>
                <a:outerShdw blurRad="38100" dist="38100" dir="2700000" algn="tl">
                  <a:srgbClr val="000000"/>
                </a:outerShdw>
              </a:effectLst>
            </a:endParaRPr>
          </a:p>
          <a:p>
            <a:pPr marL="457200" indent="-457200">
              <a:spcAft>
                <a:spcPct val="40000"/>
              </a:spcAft>
              <a:tabLst>
                <a:tab pos="685800" algn="l"/>
              </a:tabLst>
              <a:defRPr/>
            </a:pPr>
            <a:endParaRPr lang="en-US" sz="1000" dirty="0">
              <a:solidFill>
                <a:srgbClr val="FFFF66"/>
              </a:solidFill>
              <a:effectLst>
                <a:outerShdw blurRad="38100" dist="38100" dir="2700000" algn="tl">
                  <a:srgbClr val="000000"/>
                </a:outerShdw>
              </a:effectLst>
            </a:endParaRPr>
          </a:p>
        </p:txBody>
      </p:sp>
    </p:spTree>
    <p:extLst>
      <p:ext uri="{BB962C8B-B14F-4D97-AF65-F5344CB8AC3E}">
        <p14:creationId xmlns:p14="http://schemas.microsoft.com/office/powerpoint/2010/main" val="18381799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4" name="TextBox 3"/>
          <p:cNvSpPr txBox="1"/>
          <p:nvPr/>
        </p:nvSpPr>
        <p:spPr>
          <a:xfrm>
            <a:off x="304800" y="228600"/>
            <a:ext cx="8686800" cy="5201424"/>
          </a:xfrm>
          <a:prstGeom prst="rect">
            <a:avLst/>
          </a:prstGeom>
          <a:solidFill>
            <a:schemeClr val="accent5">
              <a:lumMod val="50000"/>
            </a:schemeClr>
          </a:solidFill>
          <a:ln w="38100">
            <a:solidFill>
              <a:schemeClr val="tx1"/>
            </a:solidFill>
          </a:ln>
        </p:spPr>
        <p:txBody>
          <a:bodyPr wrap="square" lIns="182880" tIns="274320" rIns="182880" bIns="365760">
            <a:spAutoFit/>
          </a:bodyPr>
          <a:lstStyle/>
          <a:p>
            <a:pPr marL="855663" indent="-622300">
              <a:spcAft>
                <a:spcPts val="2400"/>
              </a:spcAft>
              <a:defRPr/>
            </a:pPr>
            <a:r>
              <a:rPr lang="en-US" sz="3200" b="1" dirty="0" smtClean="0">
                <a:solidFill>
                  <a:prstClr val="white"/>
                </a:solidFill>
                <a:effectLst>
                  <a:outerShdw blurRad="38100" dist="38100" dir="2700000" algn="tl">
                    <a:srgbClr val="000000">
                      <a:alpha val="43137"/>
                    </a:srgbClr>
                  </a:outerShdw>
                </a:effectLst>
              </a:rPr>
              <a:t>(II) Ways to make the </a:t>
            </a:r>
            <a:r>
              <a:rPr lang="en-US" sz="3200" b="1" dirty="0">
                <a:solidFill>
                  <a:prstClr val="white"/>
                </a:solidFill>
                <a:effectLst>
                  <a:outerShdw blurRad="38100" dist="38100" dir="2700000" algn="tl">
                    <a:srgbClr val="000000">
                      <a:alpha val="43137"/>
                    </a:srgbClr>
                  </a:outerShdw>
                </a:effectLst>
              </a:rPr>
              <a:t>world a better place</a:t>
            </a:r>
            <a:r>
              <a:rPr lang="en-US" sz="3200" b="1" dirty="0" smtClean="0">
                <a:solidFill>
                  <a:prstClr val="white"/>
                </a:solidFill>
                <a:effectLst>
                  <a:outerShdw blurRad="38100" dist="38100" dir="2700000" algn="tl">
                    <a:srgbClr val="000000">
                      <a:alpha val="43137"/>
                    </a:srgbClr>
                  </a:outerShdw>
                </a:effectLst>
              </a:rPr>
              <a:t>: </a:t>
            </a:r>
          </a:p>
          <a:p>
            <a:pPr marL="1371600" indent="-515938">
              <a:spcAft>
                <a:spcPts val="2400"/>
              </a:spcAft>
              <a:buFontTx/>
              <a:buAutoNum type="arabicParenBoth"/>
              <a:defRPr/>
            </a:pPr>
            <a:r>
              <a:rPr lang="en-US" sz="2800" u="sng" dirty="0" smtClean="0">
                <a:solidFill>
                  <a:prstClr val="white"/>
                </a:solidFill>
                <a:effectLst>
                  <a:outerShdw blurRad="38100" dist="38100" dir="2700000" algn="tl">
                    <a:srgbClr val="000000">
                      <a:alpha val="43137"/>
                    </a:srgbClr>
                  </a:outerShdw>
                </a:effectLst>
              </a:rPr>
              <a:t>Ameliorative reform:</a:t>
            </a:r>
            <a:r>
              <a:rPr lang="en-US" sz="2800" dirty="0" smtClean="0">
                <a:solidFill>
                  <a:prstClr val="white"/>
                </a:solidFill>
                <a:effectLst>
                  <a:outerShdw blurRad="38100" dist="38100" dir="2700000" algn="tl">
                    <a:srgbClr val="000000">
                      <a:alpha val="43137"/>
                    </a:srgbClr>
                  </a:outerShdw>
                </a:effectLst>
              </a:rPr>
              <a:t> Look at existing institutions, identify their flaws and propose improvements. </a:t>
            </a:r>
          </a:p>
          <a:p>
            <a:pPr marL="1371600" indent="-515938">
              <a:buFontTx/>
              <a:buAutoNum type="arabicParenBoth"/>
              <a:defRPr/>
            </a:pPr>
            <a:r>
              <a:rPr lang="en-US" sz="2800" u="sng" dirty="0" smtClean="0">
                <a:solidFill>
                  <a:prstClr val="white"/>
                </a:solidFill>
                <a:effectLst>
                  <a:outerShdw blurRad="38100" dist="38100" dir="2700000" algn="tl">
                    <a:srgbClr val="000000">
                      <a:alpha val="43137"/>
                    </a:srgbClr>
                  </a:outerShdw>
                </a:effectLst>
              </a:rPr>
              <a:t>Real utopias</a:t>
            </a:r>
            <a:r>
              <a:rPr lang="en-US" sz="2800" dirty="0" smtClean="0">
                <a:solidFill>
                  <a:prstClr val="white"/>
                </a:solidFill>
                <a:effectLst>
                  <a:outerShdw blurRad="38100" dist="38100" dir="2700000" algn="tl">
                    <a:srgbClr val="000000">
                      <a:alpha val="43137"/>
                    </a:srgbClr>
                  </a:outerShdw>
                </a:effectLst>
              </a:rPr>
              <a:t>: Envision </a:t>
            </a:r>
            <a:r>
              <a:rPr lang="en-US" sz="2800" dirty="0">
                <a:solidFill>
                  <a:prstClr val="white"/>
                </a:solidFill>
                <a:effectLst>
                  <a:outerShdw blurRad="38100" dist="38100" dir="2700000" algn="tl">
                    <a:srgbClr val="000000">
                      <a:alpha val="43137"/>
                    </a:srgbClr>
                  </a:outerShdw>
                </a:effectLst>
              </a:rPr>
              <a:t>the contours of an alternative social world that embodies emancipatory ideals and then </a:t>
            </a:r>
            <a:r>
              <a:rPr lang="en-US" sz="2800" dirty="0" smtClean="0">
                <a:solidFill>
                  <a:prstClr val="white"/>
                </a:solidFill>
                <a:effectLst>
                  <a:outerShdw blurRad="38100" dist="38100" dir="2700000" algn="tl">
                    <a:srgbClr val="000000">
                      <a:alpha val="43137"/>
                    </a:srgbClr>
                  </a:outerShdw>
                </a:effectLst>
              </a:rPr>
              <a:t>look </a:t>
            </a:r>
            <a:r>
              <a:rPr lang="en-US" sz="2800" dirty="0">
                <a:solidFill>
                  <a:prstClr val="white"/>
                </a:solidFill>
                <a:effectLst>
                  <a:outerShdw blurRad="38100" dist="38100" dir="2700000" algn="tl">
                    <a:srgbClr val="000000">
                      <a:alpha val="43137"/>
                    </a:srgbClr>
                  </a:outerShdw>
                </a:effectLst>
              </a:rPr>
              <a:t>for </a:t>
            </a:r>
            <a:r>
              <a:rPr lang="en-US" sz="2800" dirty="0" smtClean="0">
                <a:solidFill>
                  <a:prstClr val="white"/>
                </a:solidFill>
                <a:effectLst>
                  <a:outerShdw blurRad="38100" dist="38100" dir="2700000" algn="tl">
                    <a:srgbClr val="000000">
                      <a:alpha val="43137"/>
                    </a:srgbClr>
                  </a:outerShdw>
                </a:effectLst>
              </a:rPr>
              <a:t>social innovations we can create </a:t>
            </a:r>
            <a:r>
              <a:rPr lang="en-US" sz="2800" dirty="0">
                <a:solidFill>
                  <a:prstClr val="white"/>
                </a:solidFill>
                <a:effectLst>
                  <a:outerShdw blurRad="38100" dist="38100" dir="2700000" algn="tl">
                    <a:srgbClr val="000000">
                      <a:alpha val="43137"/>
                    </a:srgbClr>
                  </a:outerShdw>
                </a:effectLst>
              </a:rPr>
              <a:t>in the world as it is that move us towards that destination.</a:t>
            </a:r>
          </a:p>
        </p:txBody>
      </p:sp>
    </p:spTree>
    <p:extLst>
      <p:ext uri="{BB962C8B-B14F-4D97-AF65-F5344CB8AC3E}">
        <p14:creationId xmlns:p14="http://schemas.microsoft.com/office/powerpoint/2010/main" val="18897271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313113" y="228600"/>
            <a:ext cx="8534400" cy="6401753"/>
          </a:xfrm>
          <a:prstGeom prst="rect">
            <a:avLst/>
          </a:prstGeom>
          <a:solidFill>
            <a:schemeClr val="accent5">
              <a:lumMod val="50000"/>
            </a:schemeClr>
          </a:solidFill>
          <a:ln w="57150">
            <a:solidFill>
              <a:schemeClr val="tx1"/>
            </a:solidFill>
            <a:miter lim="800000"/>
            <a:headEnd/>
            <a:tailEnd/>
          </a:ln>
          <a:effectLst/>
        </p:spPr>
        <p:txBody>
          <a:bodyPr wrap="square" lIns="182880" tIns="182880" rIns="182880" bIns="365760">
            <a:spAutoFit/>
          </a:bodyPr>
          <a:lstStyle/>
          <a:p>
            <a:pPr marL="342900" indent="-342900" algn="ctr">
              <a:spcBef>
                <a:spcPts val="0"/>
              </a:spcBef>
              <a:spcAft>
                <a:spcPts val="1200"/>
              </a:spcAft>
              <a:defRPr/>
            </a:pPr>
            <a:r>
              <a:rPr lang="en-US" sz="4000" b="1" dirty="0">
                <a:solidFill>
                  <a:schemeClr val="bg1"/>
                </a:solidFill>
                <a:effectLst>
                  <a:outerShdw blurRad="38100" dist="38100" dir="2700000" algn="tl">
                    <a:srgbClr val="000000"/>
                  </a:outerShdw>
                </a:effectLst>
              </a:rPr>
              <a:t>Some Examples of Real </a:t>
            </a:r>
            <a:r>
              <a:rPr lang="en-US" sz="4000" b="1" dirty="0" smtClean="0">
                <a:solidFill>
                  <a:schemeClr val="bg1"/>
                </a:solidFill>
                <a:effectLst>
                  <a:outerShdw blurRad="38100" dist="38100" dir="2700000" algn="tl">
                    <a:srgbClr val="000000"/>
                  </a:outerShdw>
                </a:effectLst>
              </a:rPr>
              <a:t>Utopias</a:t>
            </a:r>
            <a:endParaRPr lang="en-US" sz="3200" b="1" dirty="0">
              <a:solidFill>
                <a:schemeClr val="bg1"/>
              </a:solidFill>
              <a:effectLst>
                <a:outerShdw blurRad="38100" dist="38100" dir="2700000" algn="tl">
                  <a:srgbClr val="000000"/>
                </a:outerShdw>
              </a:effectLst>
            </a:endParaRPr>
          </a:p>
          <a:p>
            <a:pPr marL="855663" indent="-398463">
              <a:spcBef>
                <a:spcPts val="600"/>
              </a:spcBef>
              <a:buFontTx/>
              <a:buAutoNum type="arabicPeriod"/>
              <a:defRPr/>
            </a:pPr>
            <a:r>
              <a:rPr lang="en-US" sz="2400" dirty="0">
                <a:solidFill>
                  <a:schemeClr val="bg1"/>
                </a:solidFill>
                <a:effectLst>
                  <a:outerShdw blurRad="38100" dist="38100" dir="2700000" algn="tl">
                    <a:srgbClr val="000000"/>
                  </a:outerShdw>
                </a:effectLst>
              </a:rPr>
              <a:t> </a:t>
            </a:r>
            <a:r>
              <a:rPr lang="en-US" sz="2800" dirty="0" smtClean="0">
                <a:solidFill>
                  <a:schemeClr val="bg1"/>
                </a:solidFill>
                <a:effectLst>
                  <a:outerShdw blurRad="38100" dist="38100" dir="2700000" algn="tl">
                    <a:srgbClr val="000000"/>
                  </a:outerShdw>
                </a:effectLst>
              </a:rPr>
              <a:t>Participatory budgeting </a:t>
            </a:r>
            <a:endParaRPr lang="en-US" sz="2800" dirty="0">
              <a:solidFill>
                <a:schemeClr val="bg1"/>
              </a:solidFill>
              <a:effectLst>
                <a:outerShdw blurRad="38100" dist="38100" dir="2700000" algn="tl">
                  <a:srgbClr val="000000"/>
                </a:outerShdw>
              </a:effectLst>
            </a:endParaRPr>
          </a:p>
          <a:p>
            <a:pPr marL="855663" indent="-398463">
              <a:spcBef>
                <a:spcPts val="600"/>
              </a:spcBef>
              <a:buFontTx/>
              <a:buAutoNum type="arabicPeriod"/>
              <a:defRPr/>
            </a:pPr>
            <a:r>
              <a:rPr lang="en-US" sz="2800" dirty="0">
                <a:solidFill>
                  <a:schemeClr val="bg1"/>
                </a:solidFill>
                <a:effectLst>
                  <a:outerShdw blurRad="38100" dist="38100" dir="2700000" algn="tl">
                    <a:srgbClr val="000000"/>
                  </a:outerShdw>
                </a:effectLst>
              </a:rPr>
              <a:t> </a:t>
            </a:r>
            <a:r>
              <a:rPr lang="en-US" sz="2800" dirty="0" smtClean="0">
                <a:solidFill>
                  <a:schemeClr val="bg1"/>
                </a:solidFill>
                <a:effectLst>
                  <a:outerShdw blurRad="38100" dist="38100" dir="2700000" algn="tl">
                    <a:srgbClr val="000000"/>
                  </a:outerShdw>
                </a:effectLst>
              </a:rPr>
              <a:t>Wikipedia</a:t>
            </a:r>
          </a:p>
          <a:p>
            <a:pPr marL="855663" indent="-398463">
              <a:spcBef>
                <a:spcPts val="600"/>
              </a:spcBef>
              <a:buFontTx/>
              <a:buAutoNum type="arabicPeriod"/>
              <a:defRPr/>
            </a:pPr>
            <a:r>
              <a:rPr lang="en-US" sz="2800" dirty="0" smtClean="0">
                <a:solidFill>
                  <a:schemeClr val="bg1"/>
                </a:solidFill>
                <a:effectLst>
                  <a:outerShdw blurRad="38100" dist="38100" dir="2700000" algn="tl">
                    <a:srgbClr val="000000"/>
                  </a:outerShdw>
                </a:effectLst>
              </a:rPr>
              <a:t> </a:t>
            </a:r>
            <a:r>
              <a:rPr lang="en-US" sz="2800" dirty="0">
                <a:solidFill>
                  <a:schemeClr val="bg1"/>
                </a:solidFill>
                <a:effectLst>
                  <a:outerShdw blurRad="38100" dist="38100" dir="2700000" algn="tl">
                    <a:srgbClr val="000000"/>
                  </a:outerShdw>
                </a:effectLst>
              </a:rPr>
              <a:t>Public libraries</a:t>
            </a:r>
          </a:p>
          <a:p>
            <a:pPr marL="855663" indent="-398463">
              <a:spcBef>
                <a:spcPts val="600"/>
              </a:spcBef>
              <a:buFontTx/>
              <a:buAutoNum type="arabicPeriod"/>
              <a:defRPr/>
            </a:pPr>
            <a:r>
              <a:rPr lang="en-US" sz="2800" dirty="0" smtClean="0">
                <a:solidFill>
                  <a:schemeClr val="bg1"/>
                </a:solidFill>
                <a:effectLst>
                  <a:outerShdw blurRad="38100" dist="38100" dir="2700000" algn="tl">
                    <a:srgbClr val="000000"/>
                  </a:outerShdw>
                </a:effectLst>
              </a:rPr>
              <a:t> Solidarity </a:t>
            </a:r>
            <a:r>
              <a:rPr lang="en-US" sz="2800" dirty="0">
                <a:solidFill>
                  <a:schemeClr val="bg1"/>
                </a:solidFill>
                <a:effectLst>
                  <a:outerShdw blurRad="38100" dist="38100" dir="2700000" algn="tl">
                    <a:srgbClr val="000000"/>
                  </a:outerShdw>
                </a:effectLst>
              </a:rPr>
              <a:t>finance</a:t>
            </a:r>
          </a:p>
          <a:p>
            <a:pPr marL="855663" indent="-398463">
              <a:spcBef>
                <a:spcPts val="600"/>
              </a:spcBef>
              <a:buFontTx/>
              <a:buAutoNum type="arabicPeriod"/>
              <a:defRPr/>
            </a:pPr>
            <a:r>
              <a:rPr lang="en-US" sz="2800" dirty="0">
                <a:solidFill>
                  <a:schemeClr val="bg1"/>
                </a:solidFill>
                <a:effectLst>
                  <a:outerShdw blurRad="38100" dist="38100" dir="2700000" algn="tl">
                    <a:srgbClr val="000000"/>
                  </a:outerShdw>
                </a:effectLst>
              </a:rPr>
              <a:t> The Mondragon worker cooperative</a:t>
            </a:r>
          </a:p>
          <a:p>
            <a:pPr marL="855663" indent="-398463">
              <a:spcBef>
                <a:spcPts val="600"/>
              </a:spcBef>
              <a:buFontTx/>
              <a:buAutoNum type="arabicPeriod"/>
              <a:defRPr/>
            </a:pPr>
            <a:r>
              <a:rPr lang="en-US" sz="2800" dirty="0" smtClean="0">
                <a:solidFill>
                  <a:schemeClr val="bg1"/>
                </a:solidFill>
                <a:effectLst>
                  <a:outerShdw blurRad="38100" dist="38100" dir="2700000" algn="tl">
                    <a:srgbClr val="000000"/>
                  </a:outerShdw>
                </a:effectLst>
              </a:rPr>
              <a:t> The Quebec social economy council</a:t>
            </a:r>
          </a:p>
          <a:p>
            <a:pPr marL="855663" indent="-398463">
              <a:spcBef>
                <a:spcPts val="600"/>
              </a:spcBef>
              <a:buFontTx/>
              <a:buAutoNum type="arabicPeriod"/>
              <a:defRPr/>
            </a:pPr>
            <a:r>
              <a:rPr lang="en-US" sz="2800" dirty="0">
                <a:solidFill>
                  <a:schemeClr val="bg1"/>
                </a:solidFill>
                <a:effectLst>
                  <a:outerShdw blurRad="38100" dist="38100" dir="2700000" algn="tl">
                    <a:srgbClr val="000000"/>
                  </a:outerShdw>
                </a:effectLst>
              </a:rPr>
              <a:t> U</a:t>
            </a:r>
            <a:r>
              <a:rPr lang="en-US" sz="2800" dirty="0" smtClean="0">
                <a:solidFill>
                  <a:schemeClr val="bg1"/>
                </a:solidFill>
                <a:effectLst>
                  <a:outerShdw blurRad="38100" dist="38100" dir="2700000" algn="tl">
                    <a:srgbClr val="000000"/>
                  </a:outerShdw>
                </a:effectLst>
              </a:rPr>
              <a:t>rban agriculture with community land trusts</a:t>
            </a:r>
            <a:endParaRPr lang="en-US" sz="2800" dirty="0">
              <a:solidFill>
                <a:schemeClr val="bg1"/>
              </a:solidFill>
              <a:effectLst>
                <a:outerShdw blurRad="38100" dist="38100" dir="2700000" algn="tl">
                  <a:srgbClr val="000000"/>
                </a:outerShdw>
              </a:effectLst>
            </a:endParaRPr>
          </a:p>
          <a:p>
            <a:pPr marL="855663" indent="-398463">
              <a:spcBef>
                <a:spcPts val="600"/>
              </a:spcBef>
              <a:buFontTx/>
              <a:buAutoNum type="arabicPeriod"/>
              <a:defRPr/>
            </a:pPr>
            <a:r>
              <a:rPr lang="en-US" sz="2800" dirty="0" smtClean="0">
                <a:solidFill>
                  <a:schemeClr val="bg1"/>
                </a:solidFill>
                <a:effectLst>
                  <a:outerShdw blurRad="38100" dist="38100" dir="2700000" algn="tl">
                    <a:srgbClr val="000000"/>
                  </a:outerShdw>
                </a:effectLst>
              </a:rPr>
              <a:t> Internet-based gift-economy in music</a:t>
            </a:r>
          </a:p>
          <a:p>
            <a:pPr marL="855663" indent="-398463">
              <a:spcBef>
                <a:spcPts val="600"/>
              </a:spcBef>
              <a:buFontTx/>
              <a:buAutoNum type="arabicPeriod"/>
              <a:defRPr/>
            </a:pPr>
            <a:r>
              <a:rPr lang="en-US" sz="2800" dirty="0" smtClean="0">
                <a:solidFill>
                  <a:schemeClr val="bg1"/>
                </a:solidFill>
                <a:effectLst>
                  <a:outerShdw blurRad="38100" dist="38100" dir="2700000" algn="tl">
                    <a:srgbClr val="000000"/>
                  </a:outerShdw>
                </a:effectLst>
              </a:rPr>
              <a:t> Policy juries and “</a:t>
            </a:r>
            <a:r>
              <a:rPr lang="en-US" sz="2800" dirty="0" err="1" smtClean="0">
                <a:solidFill>
                  <a:schemeClr val="bg1"/>
                </a:solidFill>
                <a:effectLst>
                  <a:outerShdw blurRad="38100" dist="38100" dir="2700000" algn="tl">
                    <a:srgbClr val="000000"/>
                  </a:outerShdw>
                </a:effectLst>
              </a:rPr>
              <a:t>randomocracy</a:t>
            </a:r>
            <a:r>
              <a:rPr lang="en-US" sz="2800" dirty="0" smtClean="0">
                <a:solidFill>
                  <a:schemeClr val="bg1"/>
                </a:solidFill>
                <a:effectLst>
                  <a:outerShdw blurRad="38100" dist="38100" dir="2700000" algn="tl">
                    <a:srgbClr val="000000"/>
                  </a:outerShdw>
                </a:effectLst>
              </a:rPr>
              <a:t>”</a:t>
            </a:r>
          </a:p>
          <a:p>
            <a:pPr marL="855663" indent="-573088">
              <a:spcBef>
                <a:spcPts val="600"/>
              </a:spcBef>
              <a:buFontTx/>
              <a:buAutoNum type="arabicPeriod"/>
              <a:defRPr/>
            </a:pPr>
            <a:r>
              <a:rPr lang="en-US" sz="2800" dirty="0" smtClean="0">
                <a:solidFill>
                  <a:schemeClr val="bg1"/>
                </a:solidFill>
                <a:effectLst>
                  <a:outerShdw blurRad="38100" dist="38100" dir="2700000" algn="tl">
                    <a:srgbClr val="000000"/>
                  </a:outerShdw>
                </a:effectLst>
              </a:rPr>
              <a:t> Unconditional basic income</a:t>
            </a:r>
            <a:endParaRPr lang="en-US" sz="3200" dirty="0" smtClean="0">
              <a:solidFill>
                <a:schemeClr val="bg1"/>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533400" y="457200"/>
            <a:ext cx="8136774" cy="5324535"/>
          </a:xfrm>
          <a:prstGeom prst="rect">
            <a:avLst/>
          </a:prstGeom>
          <a:solidFill>
            <a:schemeClr val="accent5">
              <a:lumMod val="50000"/>
            </a:schemeClr>
          </a:solidFill>
          <a:ln w="57150">
            <a:solidFill>
              <a:schemeClr val="tx1"/>
            </a:solidFill>
            <a:miter lim="800000"/>
            <a:headEnd/>
            <a:tailEnd/>
          </a:ln>
          <a:effectLst/>
        </p:spPr>
        <p:txBody>
          <a:bodyPr wrap="square" lIns="182880" tIns="182880" rIns="182880" bIns="365760">
            <a:spAutoFit/>
          </a:bodyPr>
          <a:lstStyle/>
          <a:p>
            <a:pPr marL="342900" indent="-342900" algn="ctr">
              <a:spcBef>
                <a:spcPts val="0"/>
              </a:spcBef>
              <a:spcAft>
                <a:spcPts val="0"/>
              </a:spcAft>
              <a:defRPr/>
            </a:pPr>
            <a:r>
              <a:rPr lang="en-US" sz="4000" b="1" dirty="0" smtClean="0">
                <a:solidFill>
                  <a:prstClr val="white"/>
                </a:solidFill>
                <a:effectLst>
                  <a:outerShdw blurRad="38100" dist="38100" dir="2700000" algn="tl">
                    <a:srgbClr val="000000"/>
                  </a:outerShdw>
                </a:effectLst>
              </a:rPr>
              <a:t>What do these examples </a:t>
            </a:r>
          </a:p>
          <a:p>
            <a:pPr marL="342900" indent="-342900" algn="ctr">
              <a:spcBef>
                <a:spcPts val="0"/>
              </a:spcBef>
              <a:spcAft>
                <a:spcPts val="0"/>
              </a:spcAft>
              <a:defRPr/>
            </a:pPr>
            <a:r>
              <a:rPr lang="en-US" sz="4000" b="1" dirty="0" smtClean="0">
                <a:solidFill>
                  <a:prstClr val="white"/>
                </a:solidFill>
                <a:effectLst>
                  <a:outerShdw blurRad="38100" dist="38100" dir="2700000" algn="tl">
                    <a:srgbClr val="000000"/>
                  </a:outerShdw>
                </a:effectLst>
              </a:rPr>
              <a:t>have in common?</a:t>
            </a:r>
          </a:p>
          <a:p>
            <a:pPr marL="342900" indent="-342900">
              <a:spcBef>
                <a:spcPts val="0"/>
              </a:spcBef>
              <a:spcAft>
                <a:spcPts val="1200"/>
              </a:spcAft>
              <a:defRPr/>
            </a:pPr>
            <a:endParaRPr lang="en-US" sz="4000" b="1" dirty="0" smtClean="0">
              <a:solidFill>
                <a:prstClr val="white"/>
              </a:solidFill>
              <a:effectLst>
                <a:outerShdw blurRad="38100" dist="38100" dir="2700000" algn="tl">
                  <a:srgbClr val="000000"/>
                </a:outerShdw>
              </a:effectLst>
            </a:endParaRPr>
          </a:p>
          <a:p>
            <a:pPr marL="342900" indent="-1588">
              <a:spcBef>
                <a:spcPts val="0"/>
              </a:spcBef>
              <a:spcAft>
                <a:spcPts val="1200"/>
              </a:spcAft>
              <a:defRPr/>
            </a:pPr>
            <a:r>
              <a:rPr lang="en-US" sz="3600" dirty="0" smtClean="0">
                <a:solidFill>
                  <a:prstClr val="white"/>
                </a:solidFill>
                <a:effectLst>
                  <a:outerShdw blurRad="38100" dist="38100" dir="2700000" algn="tl">
                    <a:srgbClr val="000000"/>
                  </a:outerShdw>
                </a:effectLst>
              </a:rPr>
              <a:t>In different ways, they all contribute to building more democratic, egalitarian, participatory economic institutions within a capitalist economy.</a:t>
            </a:r>
            <a:endParaRPr lang="en-US" sz="3600" dirty="0">
              <a:solidFill>
                <a:prstClr val="white"/>
              </a:solidFill>
              <a:effectLst>
                <a:outerShdw blurRad="38100" dist="38100" dir="2700000" algn="tl">
                  <a:srgbClr val="000000"/>
                </a:outerShdw>
              </a:effectLst>
            </a:endParaRPr>
          </a:p>
        </p:txBody>
      </p:sp>
    </p:spTree>
    <p:extLst>
      <p:ext uri="{BB962C8B-B14F-4D97-AF65-F5344CB8AC3E}">
        <p14:creationId xmlns:p14="http://schemas.microsoft.com/office/powerpoint/2010/main" val="1349307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4" name="TextBox 3"/>
          <p:cNvSpPr txBox="1"/>
          <p:nvPr/>
        </p:nvSpPr>
        <p:spPr>
          <a:xfrm>
            <a:off x="609600" y="1066800"/>
            <a:ext cx="7924800" cy="2462213"/>
          </a:xfrm>
          <a:prstGeom prst="rect">
            <a:avLst/>
          </a:prstGeom>
          <a:solidFill>
            <a:schemeClr val="accent5">
              <a:lumMod val="50000"/>
            </a:schemeClr>
          </a:solidFill>
          <a:ln w="38100">
            <a:solidFill>
              <a:schemeClr val="tx1"/>
            </a:solidFill>
          </a:ln>
        </p:spPr>
        <p:txBody>
          <a:bodyPr wrap="square" lIns="182880" tIns="274320" rIns="182880" bIns="365760">
            <a:spAutoFit/>
          </a:bodyPr>
          <a:lstStyle/>
          <a:p>
            <a:pPr marL="403225" indent="-4763" algn="ctr">
              <a:spcAft>
                <a:spcPts val="1200"/>
              </a:spcAft>
              <a:defRPr/>
            </a:pPr>
            <a:endParaRPr lang="en-US" sz="3400" b="1" cap="small" dirty="0">
              <a:solidFill>
                <a:prstClr val="white"/>
              </a:solidFill>
              <a:effectLst>
                <a:outerShdw blurRad="38100" dist="38100" dir="2700000" algn="tl">
                  <a:srgbClr val="000000">
                    <a:alpha val="43137"/>
                  </a:srgbClr>
                </a:outerShdw>
              </a:effectLst>
            </a:endParaRPr>
          </a:p>
          <a:p>
            <a:pPr marL="403225" indent="-4763" algn="ctr">
              <a:spcAft>
                <a:spcPts val="1200"/>
              </a:spcAft>
              <a:defRPr/>
            </a:pPr>
            <a:r>
              <a:rPr lang="en-US" sz="3600" b="1" cap="small" dirty="0" smtClean="0">
                <a:solidFill>
                  <a:prstClr val="white"/>
                </a:solidFill>
                <a:effectLst>
                  <a:outerShdw blurRad="38100" dist="38100" dir="2700000" algn="tl">
                    <a:srgbClr val="000000">
                      <a:alpha val="43137"/>
                    </a:srgbClr>
                  </a:outerShdw>
                </a:effectLst>
              </a:rPr>
              <a:t>Two Foundational Propositions</a:t>
            </a:r>
          </a:p>
          <a:p>
            <a:pPr marL="403225" indent="-4763" algn="ctr">
              <a:spcAft>
                <a:spcPts val="1200"/>
              </a:spcAft>
              <a:defRPr/>
            </a:pPr>
            <a:endParaRPr lang="en-US" sz="2800" dirty="0">
              <a:solidFill>
                <a:srgbClr val="4BACC6">
                  <a:lumMod val="50000"/>
                </a:srgbClr>
              </a:solidFill>
            </a:endParaRPr>
          </a:p>
        </p:txBody>
      </p:sp>
    </p:spTree>
    <p:extLst>
      <p:ext uri="{BB962C8B-B14F-4D97-AF65-F5344CB8AC3E}">
        <p14:creationId xmlns:p14="http://schemas.microsoft.com/office/powerpoint/2010/main" val="32153149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176130" name="Rectangle 2"/>
          <p:cNvSpPr>
            <a:spLocks noChangeArrowheads="1"/>
          </p:cNvSpPr>
          <p:nvPr/>
        </p:nvSpPr>
        <p:spPr bwMode="auto">
          <a:xfrm>
            <a:off x="457200" y="914400"/>
            <a:ext cx="8229600" cy="4462463"/>
          </a:xfrm>
          <a:prstGeom prst="rect">
            <a:avLst/>
          </a:prstGeom>
          <a:solidFill>
            <a:schemeClr val="tx2"/>
          </a:solidFill>
          <a:ln w="57150" algn="ctr">
            <a:solidFill>
              <a:schemeClr val="tx1"/>
            </a:solidFill>
            <a:miter lim="800000"/>
            <a:headEnd/>
            <a:tailEnd/>
          </a:ln>
          <a:effectLst/>
        </p:spPr>
        <p:txBody>
          <a:bodyPr lIns="365760" rIns="365760">
            <a:spAutoFit/>
          </a:bodyPr>
          <a:lstStyle/>
          <a:p>
            <a:pPr marL="457200" indent="-457200" algn="ctr">
              <a:tabLst>
                <a:tab pos="685800" algn="l"/>
              </a:tabLst>
              <a:defRPr/>
            </a:pPr>
            <a:r>
              <a:rPr lang="en-US" sz="3600" b="1" dirty="0">
                <a:solidFill>
                  <a:prstClr val="white"/>
                </a:solidFill>
                <a:effectLst>
                  <a:outerShdw blurRad="38100" dist="38100" dir="2700000" algn="tl">
                    <a:srgbClr val="000000"/>
                  </a:outerShdw>
                </a:effectLst>
              </a:rPr>
              <a:t>Strategic logics of Transformation</a:t>
            </a:r>
          </a:p>
          <a:p>
            <a:pPr marL="457200" indent="-457200" algn="ctr">
              <a:tabLst>
                <a:tab pos="685800" algn="l"/>
              </a:tabLst>
              <a:defRPr/>
            </a:pPr>
            <a:endParaRPr lang="en-US" sz="2800" dirty="0">
              <a:solidFill>
                <a:prstClr val="white"/>
              </a:solidFill>
              <a:effectLst>
                <a:outerShdw blurRad="38100" dist="38100" dir="2700000" algn="tl">
                  <a:srgbClr val="000000"/>
                </a:outerShdw>
              </a:effectLst>
            </a:endParaRPr>
          </a:p>
          <a:p>
            <a:pPr marL="685800" indent="-457200">
              <a:lnSpc>
                <a:spcPct val="90000"/>
              </a:lnSpc>
              <a:spcAft>
                <a:spcPct val="40000"/>
              </a:spcAft>
              <a:buFontTx/>
              <a:buAutoNum type="arabicPeriod"/>
              <a:tabLst>
                <a:tab pos="685800" algn="l"/>
              </a:tabLst>
              <a:defRPr/>
            </a:pPr>
            <a:r>
              <a:rPr lang="en-US" sz="2800" i="1" u="sng" dirty="0">
                <a:solidFill>
                  <a:prstClr val="white"/>
                </a:solidFill>
                <a:effectLst>
                  <a:outerShdw blurRad="38100" dist="38100" dir="2700000" algn="tl">
                    <a:srgbClr val="000000"/>
                  </a:outerShdw>
                </a:effectLst>
              </a:rPr>
              <a:t>Ruptural</a:t>
            </a:r>
            <a:r>
              <a:rPr lang="en-US" sz="2800" i="1" dirty="0">
                <a:solidFill>
                  <a:prstClr val="white"/>
                </a:solidFill>
                <a:effectLst>
                  <a:outerShdw blurRad="38100" dist="38100" dir="2700000" algn="tl">
                    <a:srgbClr val="000000"/>
                  </a:outerShdw>
                </a:effectLst>
              </a:rPr>
              <a:t>  </a:t>
            </a:r>
            <a:r>
              <a:rPr lang="en-US" sz="2800" dirty="0">
                <a:solidFill>
                  <a:prstClr val="white"/>
                </a:solidFill>
                <a:effectLst>
                  <a:outerShdw blurRad="38100" dist="38100" dir="2700000" algn="tl">
                    <a:srgbClr val="000000"/>
                  </a:outerShdw>
                </a:effectLst>
              </a:rPr>
              <a:t>(radical break in institutions): Revolutionary socialist tradition</a:t>
            </a:r>
          </a:p>
          <a:p>
            <a:pPr marL="685800" indent="-457200">
              <a:lnSpc>
                <a:spcPct val="90000"/>
              </a:lnSpc>
              <a:spcAft>
                <a:spcPct val="40000"/>
              </a:spcAft>
              <a:buFontTx/>
              <a:buAutoNum type="arabicPeriod"/>
              <a:tabLst>
                <a:tab pos="685800" algn="l"/>
              </a:tabLst>
              <a:defRPr/>
            </a:pPr>
            <a:r>
              <a:rPr lang="en-US" sz="2800" i="1" u="sng" dirty="0">
                <a:solidFill>
                  <a:prstClr val="white"/>
                </a:solidFill>
                <a:effectLst>
                  <a:outerShdw blurRad="38100" dist="38100" dir="2700000" algn="tl">
                    <a:srgbClr val="000000"/>
                  </a:outerShdw>
                </a:effectLst>
              </a:rPr>
              <a:t>Interstitial</a:t>
            </a:r>
            <a:r>
              <a:rPr lang="en-US" sz="2800" i="1" dirty="0">
                <a:solidFill>
                  <a:prstClr val="white"/>
                </a:solidFill>
                <a:effectLst>
                  <a:outerShdw blurRad="38100" dist="38100" dir="2700000" algn="tl">
                    <a:srgbClr val="000000"/>
                  </a:outerShdw>
                </a:effectLst>
              </a:rPr>
              <a:t> </a:t>
            </a:r>
            <a:r>
              <a:rPr lang="en-US" sz="2800" dirty="0">
                <a:solidFill>
                  <a:prstClr val="white"/>
                </a:solidFill>
                <a:effectLst>
                  <a:outerShdw blurRad="38100" dist="38100" dir="2700000" algn="tl">
                    <a:srgbClr val="000000"/>
                  </a:outerShdw>
                </a:effectLst>
              </a:rPr>
              <a:t>(build new institutions in the cracks of the system): Anarchist tradition</a:t>
            </a:r>
          </a:p>
          <a:p>
            <a:pPr marL="685800" indent="-457200">
              <a:lnSpc>
                <a:spcPct val="90000"/>
              </a:lnSpc>
              <a:spcAft>
                <a:spcPct val="40000"/>
              </a:spcAft>
              <a:buFontTx/>
              <a:buAutoNum type="arabicPeriod"/>
              <a:tabLst>
                <a:tab pos="685800" algn="l"/>
              </a:tabLst>
              <a:defRPr/>
            </a:pPr>
            <a:r>
              <a:rPr lang="en-US" sz="2800" i="1" u="sng" dirty="0">
                <a:solidFill>
                  <a:prstClr val="white"/>
                </a:solidFill>
                <a:effectLst>
                  <a:outerShdw blurRad="38100" dist="38100" dir="2700000" algn="tl">
                    <a:srgbClr val="000000"/>
                  </a:outerShdw>
                </a:effectLst>
              </a:rPr>
              <a:t>Symbiotic</a:t>
            </a:r>
            <a:r>
              <a:rPr lang="en-US" sz="2800" i="1" dirty="0">
                <a:solidFill>
                  <a:prstClr val="white"/>
                </a:solidFill>
                <a:effectLst>
                  <a:outerShdw blurRad="38100" dist="38100" dir="2700000" algn="tl">
                    <a:srgbClr val="000000"/>
                  </a:outerShdw>
                </a:effectLst>
              </a:rPr>
              <a:t> </a:t>
            </a:r>
            <a:r>
              <a:rPr lang="en-US" sz="2800" dirty="0">
                <a:solidFill>
                  <a:prstClr val="white"/>
                </a:solidFill>
                <a:effectLst>
                  <a:outerShdw blurRad="38100" dist="38100" dir="2700000" algn="tl">
                    <a:srgbClr val="000000"/>
                  </a:outerShdw>
                </a:effectLst>
              </a:rPr>
              <a:t>(use existing institutions to solve problems in ways that transform institutions): Social democratic tradition</a:t>
            </a:r>
          </a:p>
          <a:p>
            <a:pPr marL="457200" indent="-457200">
              <a:spcAft>
                <a:spcPct val="40000"/>
              </a:spcAft>
              <a:tabLst>
                <a:tab pos="685800" algn="l"/>
              </a:tabLst>
              <a:defRPr/>
            </a:pPr>
            <a:endParaRPr lang="en-US" sz="1000" dirty="0">
              <a:solidFill>
                <a:srgbClr val="FFFF66"/>
              </a:solidFill>
              <a:effectLst>
                <a:outerShdw blurRad="38100" dist="38100" dir="2700000" algn="tl">
                  <a:srgbClr val="000000"/>
                </a:outerShdw>
              </a:effectLst>
            </a:endParaRPr>
          </a:p>
        </p:txBody>
      </p:sp>
    </p:spTree>
    <p:extLst>
      <p:ext uri="{BB962C8B-B14F-4D97-AF65-F5344CB8AC3E}">
        <p14:creationId xmlns:p14="http://schemas.microsoft.com/office/powerpoint/2010/main" val="1764156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176130" name="Rectangle 2"/>
          <p:cNvSpPr>
            <a:spLocks noChangeArrowheads="1"/>
          </p:cNvSpPr>
          <p:nvPr/>
        </p:nvSpPr>
        <p:spPr bwMode="auto">
          <a:xfrm>
            <a:off x="381000" y="457200"/>
            <a:ext cx="8382000" cy="5084469"/>
          </a:xfrm>
          <a:prstGeom prst="rect">
            <a:avLst/>
          </a:prstGeom>
          <a:solidFill>
            <a:schemeClr val="tx2"/>
          </a:solidFill>
          <a:ln w="57150" algn="ctr">
            <a:solidFill>
              <a:schemeClr val="tx1"/>
            </a:solidFill>
            <a:miter lim="800000"/>
            <a:headEnd/>
            <a:tailEnd/>
          </a:ln>
          <a:effectLst/>
        </p:spPr>
        <p:txBody>
          <a:bodyPr wrap="square" lIns="182880" rIns="365760">
            <a:spAutoFit/>
          </a:bodyPr>
          <a:lstStyle/>
          <a:p>
            <a:pPr marL="457200" indent="-457200" algn="ctr">
              <a:tabLst>
                <a:tab pos="685800" algn="l"/>
              </a:tabLst>
              <a:defRPr/>
            </a:pPr>
            <a:r>
              <a:rPr lang="en-US" sz="3600" b="1" dirty="0">
                <a:solidFill>
                  <a:prstClr val="white"/>
                </a:solidFill>
                <a:effectLst>
                  <a:outerShdw blurRad="38100" dist="38100" dir="2700000" algn="tl">
                    <a:srgbClr val="000000"/>
                  </a:outerShdw>
                </a:effectLst>
              </a:rPr>
              <a:t> </a:t>
            </a:r>
            <a:r>
              <a:rPr lang="en-US" sz="3600" b="1" dirty="0" smtClean="0">
                <a:solidFill>
                  <a:prstClr val="white"/>
                </a:solidFill>
                <a:effectLst>
                  <a:outerShdw blurRad="38100" dist="38100" dir="2700000" algn="tl">
                    <a:srgbClr val="000000"/>
                  </a:outerShdw>
                </a:effectLst>
              </a:rPr>
              <a:t>A </a:t>
            </a:r>
            <a:r>
              <a:rPr lang="en-US" sz="3200" b="1" dirty="0" smtClean="0">
                <a:solidFill>
                  <a:prstClr val="white"/>
                </a:solidFill>
                <a:effectLst>
                  <a:outerShdw blurRad="38100" dist="38100" dir="2700000" algn="tl">
                    <a:srgbClr val="000000"/>
                  </a:outerShdw>
                </a:effectLst>
              </a:rPr>
              <a:t>Strategic Vision for the 21</a:t>
            </a:r>
            <a:r>
              <a:rPr lang="en-US" sz="3200" b="1" baseline="30000" dirty="0" smtClean="0">
                <a:solidFill>
                  <a:prstClr val="white"/>
                </a:solidFill>
                <a:effectLst>
                  <a:outerShdw blurRad="38100" dist="38100" dir="2700000" algn="tl">
                    <a:srgbClr val="000000"/>
                  </a:outerShdw>
                </a:effectLst>
              </a:rPr>
              <a:t>st</a:t>
            </a:r>
            <a:r>
              <a:rPr lang="en-US" sz="3200" b="1" dirty="0" smtClean="0">
                <a:solidFill>
                  <a:prstClr val="white"/>
                </a:solidFill>
                <a:effectLst>
                  <a:outerShdw blurRad="38100" dist="38100" dir="2700000" algn="tl">
                    <a:srgbClr val="000000"/>
                  </a:outerShdw>
                </a:effectLst>
              </a:rPr>
              <a:t> Century</a:t>
            </a:r>
            <a:endParaRPr lang="en-US" sz="3200" b="1" dirty="0">
              <a:solidFill>
                <a:prstClr val="white"/>
              </a:solidFill>
              <a:effectLst>
                <a:outerShdw blurRad="38100" dist="38100" dir="2700000" algn="tl">
                  <a:srgbClr val="000000"/>
                </a:outerShdw>
              </a:effectLst>
            </a:endParaRPr>
          </a:p>
          <a:p>
            <a:pPr marL="457200" indent="-457200" algn="ctr">
              <a:tabLst>
                <a:tab pos="685800" algn="l"/>
              </a:tabLst>
              <a:defRPr/>
            </a:pPr>
            <a:endParaRPr lang="en-US" sz="2800" dirty="0">
              <a:solidFill>
                <a:prstClr val="white"/>
              </a:solidFill>
              <a:effectLst>
                <a:outerShdw blurRad="38100" dist="38100" dir="2700000" algn="tl">
                  <a:srgbClr val="000000"/>
                </a:outerShdw>
              </a:effectLst>
            </a:endParaRPr>
          </a:p>
          <a:p>
            <a:pPr marL="685800" indent="-457200">
              <a:lnSpc>
                <a:spcPct val="90000"/>
              </a:lnSpc>
              <a:spcAft>
                <a:spcPct val="40000"/>
              </a:spcAft>
              <a:buFontTx/>
              <a:buAutoNum type="arabicPeriod"/>
              <a:tabLst>
                <a:tab pos="685800" algn="l"/>
              </a:tabLst>
              <a:defRPr/>
            </a:pPr>
            <a:r>
              <a:rPr lang="en-US" sz="2800" i="1" u="sng" dirty="0" smtClean="0">
                <a:solidFill>
                  <a:prstClr val="white"/>
                </a:solidFill>
                <a:effectLst>
                  <a:outerShdw blurRad="38100" dist="38100" dir="2700000" algn="tl">
                    <a:srgbClr val="000000"/>
                  </a:outerShdw>
                </a:effectLst>
              </a:rPr>
              <a:t>Ruptural strategies</a:t>
            </a:r>
            <a:r>
              <a:rPr lang="en-US" sz="2800" i="1" dirty="0" smtClean="0">
                <a:solidFill>
                  <a:prstClr val="white"/>
                </a:solidFill>
                <a:effectLst>
                  <a:outerShdw blurRad="38100" dist="38100" dir="2700000" algn="tl">
                    <a:srgbClr val="000000"/>
                  </a:outerShdw>
                </a:effectLst>
              </a:rPr>
              <a:t> </a:t>
            </a:r>
            <a:r>
              <a:rPr lang="en-US" sz="2800" dirty="0" smtClean="0">
                <a:solidFill>
                  <a:prstClr val="white"/>
                </a:solidFill>
                <a:effectLst>
                  <a:outerShdw blurRad="38100" dist="38100" dir="2700000" algn="tl">
                    <a:srgbClr val="000000"/>
                  </a:outerShdw>
                </a:effectLst>
              </a:rPr>
              <a:t>directed at capitalism as a system are implausible, but ruptures in specific institutions may be needed to open up possibilities for symbiotic transformations.</a:t>
            </a:r>
            <a:endParaRPr lang="en-US" sz="2800" dirty="0">
              <a:solidFill>
                <a:prstClr val="white"/>
              </a:solidFill>
              <a:effectLst>
                <a:outerShdw blurRad="38100" dist="38100" dir="2700000" algn="tl">
                  <a:srgbClr val="000000"/>
                </a:outerShdw>
              </a:effectLst>
            </a:endParaRPr>
          </a:p>
          <a:p>
            <a:pPr marL="685800" indent="-457200">
              <a:lnSpc>
                <a:spcPct val="90000"/>
              </a:lnSpc>
              <a:spcAft>
                <a:spcPct val="40000"/>
              </a:spcAft>
              <a:buFontTx/>
              <a:buAutoNum type="arabicPeriod"/>
              <a:tabLst>
                <a:tab pos="685800" algn="l"/>
              </a:tabLst>
              <a:defRPr/>
            </a:pPr>
            <a:r>
              <a:rPr lang="en-US" sz="2800" i="1" u="sng" dirty="0" smtClean="0">
                <a:solidFill>
                  <a:prstClr val="white"/>
                </a:solidFill>
                <a:effectLst>
                  <a:outerShdw blurRad="38100" dist="38100" dir="2700000" algn="tl">
                    <a:srgbClr val="000000"/>
                  </a:outerShdw>
                </a:effectLst>
              </a:rPr>
              <a:t>Symbiotic strategies</a:t>
            </a:r>
            <a:r>
              <a:rPr lang="en-US" sz="2800" i="1" dirty="0" smtClean="0">
                <a:solidFill>
                  <a:prstClr val="white"/>
                </a:solidFill>
                <a:effectLst>
                  <a:outerShdw blurRad="38100" dist="38100" dir="2700000" algn="tl">
                    <a:srgbClr val="000000"/>
                  </a:outerShdw>
                </a:effectLst>
              </a:rPr>
              <a:t> </a:t>
            </a:r>
            <a:r>
              <a:rPr lang="en-US" sz="2800" dirty="0" smtClean="0">
                <a:solidFill>
                  <a:prstClr val="white"/>
                </a:solidFill>
                <a:effectLst>
                  <a:outerShdw blurRad="38100" dist="38100" dir="2700000" algn="tl">
                    <a:srgbClr val="000000"/>
                  </a:outerShdw>
                </a:effectLst>
              </a:rPr>
              <a:t>are needed to expand the space for interstitial transformations. </a:t>
            </a:r>
            <a:endParaRPr lang="en-US" sz="1000" dirty="0">
              <a:solidFill>
                <a:srgbClr val="FFFF66"/>
              </a:solidFill>
              <a:effectLst>
                <a:outerShdw blurRad="38100" dist="38100" dir="2700000" algn="tl">
                  <a:srgbClr val="000000"/>
                </a:outerShdw>
              </a:effectLst>
            </a:endParaRPr>
          </a:p>
          <a:p>
            <a:pPr marL="685800" indent="-457200">
              <a:lnSpc>
                <a:spcPct val="90000"/>
              </a:lnSpc>
              <a:spcAft>
                <a:spcPct val="40000"/>
              </a:spcAft>
              <a:buFontTx/>
              <a:buAutoNum type="arabicPeriod"/>
              <a:tabLst>
                <a:tab pos="685800" algn="l"/>
              </a:tabLst>
              <a:defRPr/>
            </a:pPr>
            <a:r>
              <a:rPr lang="en-US" sz="2800" i="1" u="sng" dirty="0" smtClean="0">
                <a:solidFill>
                  <a:prstClr val="white"/>
                </a:solidFill>
                <a:effectLst>
                  <a:outerShdw blurRad="38100" dist="38100" dir="2700000" algn="tl">
                    <a:srgbClr val="000000"/>
                  </a:outerShdw>
                </a:effectLst>
              </a:rPr>
              <a:t>Interstitial</a:t>
            </a:r>
            <a:r>
              <a:rPr lang="en-US" sz="2800" i="1" dirty="0" smtClean="0">
                <a:solidFill>
                  <a:prstClr val="white"/>
                </a:solidFill>
                <a:effectLst>
                  <a:outerShdw blurRad="38100" dist="38100" dir="2700000" algn="tl">
                    <a:srgbClr val="000000"/>
                  </a:outerShdw>
                </a:effectLst>
              </a:rPr>
              <a:t> </a:t>
            </a:r>
            <a:r>
              <a:rPr lang="en-US" sz="2800" dirty="0" smtClean="0">
                <a:solidFill>
                  <a:prstClr val="white"/>
                </a:solidFill>
                <a:effectLst>
                  <a:outerShdw blurRad="38100" dist="38100" dir="2700000" algn="tl">
                    <a:srgbClr val="000000"/>
                  </a:outerShdw>
                </a:effectLst>
              </a:rPr>
              <a:t>strategies create the building blocks of emancipatory alternatives.</a:t>
            </a:r>
          </a:p>
          <a:p>
            <a:pPr marL="228600">
              <a:lnSpc>
                <a:spcPct val="90000"/>
              </a:lnSpc>
              <a:spcAft>
                <a:spcPct val="40000"/>
              </a:spcAft>
              <a:tabLst>
                <a:tab pos="685800" algn="l"/>
              </a:tabLst>
              <a:defRPr/>
            </a:pPr>
            <a:endParaRPr lang="en-US" sz="2800" dirty="0">
              <a:solidFill>
                <a:prstClr val="white"/>
              </a:solidFill>
              <a:effectLst>
                <a:outerShdw blurRad="38100" dist="38100" dir="2700000" algn="tl">
                  <a:srgbClr val="000000"/>
                </a:outerShdw>
              </a:effectLst>
            </a:endParaRPr>
          </a:p>
        </p:txBody>
      </p:sp>
    </p:spTree>
    <p:extLst>
      <p:ext uri="{BB962C8B-B14F-4D97-AF65-F5344CB8AC3E}">
        <p14:creationId xmlns:p14="http://schemas.microsoft.com/office/powerpoint/2010/main" val="4224670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B92DB2"/>
        </a:solidFill>
        <a:effectLst/>
      </p:bgPr>
    </p:bg>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462049" y="2059871"/>
            <a:ext cx="8305800" cy="2585323"/>
          </a:xfrm>
          <a:prstGeom prst="rect">
            <a:avLst/>
          </a:prstGeom>
          <a:solidFill>
            <a:srgbClr val="461E64"/>
          </a:solidFill>
          <a:ln w="41275" cmpd="sng">
            <a:solidFill>
              <a:schemeClr val="bg1"/>
            </a:solidFill>
            <a:miter lim="800000"/>
            <a:headEnd/>
            <a:tailEnd/>
          </a:ln>
          <a:effectLst/>
        </p:spPr>
        <p:txBody>
          <a:bodyPr lIns="365760" tIns="182880" rIns="274320" bIns="365760" anchor="ctr">
            <a:spAutoFit/>
          </a:bodyPr>
          <a:lstStyle/>
          <a:p>
            <a:pPr marL="228600" indent="-228600" algn="ctr" eaLnBrk="0" hangingPunct="0">
              <a:spcAft>
                <a:spcPts val="600"/>
              </a:spcAft>
              <a:tabLst>
                <a:tab pos="114300" algn="l"/>
                <a:tab pos="274638" algn="l"/>
                <a:tab pos="342900" algn="l"/>
              </a:tabLst>
              <a:defRPr/>
            </a:pPr>
            <a:endParaRPr lang="en-US" sz="3200" b="1" dirty="0" smtClean="0">
              <a:solidFill>
                <a:prstClr val="white"/>
              </a:solidFill>
              <a:effectLst>
                <a:outerShdw blurRad="38100" dist="38100" dir="2700000" algn="tl">
                  <a:srgbClr val="000000">
                    <a:alpha val="43137"/>
                  </a:srgbClr>
                </a:outerShdw>
              </a:effectLst>
              <a:latin typeface="Arial" pitchFamily="34" charset="0"/>
              <a:ea typeface="Times New Roman" pitchFamily="18" charset="0"/>
            </a:endParaRPr>
          </a:p>
          <a:p>
            <a:pPr marL="228600" indent="-228600" algn="ctr" eaLnBrk="0" hangingPunct="0">
              <a:spcAft>
                <a:spcPts val="600"/>
              </a:spcAft>
              <a:tabLst>
                <a:tab pos="114300" algn="l"/>
                <a:tab pos="274638" algn="l"/>
                <a:tab pos="342900" algn="l"/>
              </a:tabLst>
              <a:defRPr/>
            </a:pPr>
            <a:r>
              <a:rPr lang="en-US" sz="6600" b="1" dirty="0" smtClean="0">
                <a:solidFill>
                  <a:prstClr val="white"/>
                </a:solidFill>
                <a:effectLst>
                  <a:outerShdw blurRad="38100" dist="38100" dir="2700000" algn="tl">
                    <a:srgbClr val="000000">
                      <a:alpha val="43137"/>
                    </a:srgbClr>
                  </a:outerShdw>
                </a:effectLst>
                <a:latin typeface="Arial" pitchFamily="34" charset="0"/>
                <a:ea typeface="Times New Roman" pitchFamily="18" charset="0"/>
              </a:rPr>
              <a:t>Thank you</a:t>
            </a:r>
            <a:endParaRPr lang="en-US" sz="6600" b="1" dirty="0">
              <a:solidFill>
                <a:prstClr val="white"/>
              </a:solidFill>
              <a:effectLst>
                <a:outerShdw blurRad="38100" dist="38100" dir="2700000" algn="tl">
                  <a:srgbClr val="000000">
                    <a:alpha val="43137"/>
                  </a:srgbClr>
                </a:outerShdw>
              </a:effectLst>
              <a:latin typeface="Arial" pitchFamily="34" charset="0"/>
              <a:ea typeface="Times New Roman" pitchFamily="18" charset="0"/>
            </a:endParaRPr>
          </a:p>
          <a:p>
            <a:pPr marL="401638" indent="-401638" eaLnBrk="0" hangingPunct="0">
              <a:spcAft>
                <a:spcPts val="600"/>
              </a:spcAft>
              <a:tabLst>
                <a:tab pos="114300" algn="l"/>
                <a:tab pos="274638" algn="l"/>
                <a:tab pos="342900" algn="l"/>
              </a:tabLst>
              <a:defRPr/>
            </a:pPr>
            <a:endParaRPr lang="en-US" sz="2400" b="1" i="1" dirty="0">
              <a:solidFill>
                <a:prstClr val="white"/>
              </a:solidFill>
              <a:effectLst>
                <a:outerShdw blurRad="38100" dist="38100" dir="2700000" algn="tl">
                  <a:srgbClr val="000000">
                    <a:alpha val="43137"/>
                  </a:srgbClr>
                </a:outerShdw>
              </a:effectLst>
              <a:latin typeface="Arial" pitchFamily="34" charset="0"/>
              <a:ea typeface="Times New Roman" pitchFamily="18" charset="0"/>
            </a:endParaRPr>
          </a:p>
        </p:txBody>
      </p:sp>
    </p:spTree>
    <p:extLst>
      <p:ext uri="{BB962C8B-B14F-4D97-AF65-F5344CB8AC3E}">
        <p14:creationId xmlns:p14="http://schemas.microsoft.com/office/powerpoint/2010/main" val="841968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B92DB2"/>
        </a:solidFill>
        <a:effectLst/>
      </p:bgPr>
    </p:bg>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462049" y="228600"/>
            <a:ext cx="8305800" cy="6247864"/>
          </a:xfrm>
          <a:prstGeom prst="rect">
            <a:avLst/>
          </a:prstGeom>
          <a:solidFill>
            <a:srgbClr val="461E64"/>
          </a:solidFill>
          <a:ln w="41275" cmpd="sng">
            <a:solidFill>
              <a:schemeClr val="bg1"/>
            </a:solidFill>
            <a:miter lim="800000"/>
            <a:headEnd/>
            <a:tailEnd/>
          </a:ln>
          <a:effectLst/>
        </p:spPr>
        <p:txBody>
          <a:bodyPr lIns="365760" tIns="182880" rIns="274320" bIns="365760" anchor="ctr">
            <a:spAutoFit/>
          </a:bodyPr>
          <a:lstStyle/>
          <a:p>
            <a:pPr marL="228600" indent="-228600" algn="ctr" eaLnBrk="0" hangingPunct="0">
              <a:spcAft>
                <a:spcPts val="600"/>
              </a:spcAft>
              <a:tabLst>
                <a:tab pos="114300" algn="l"/>
                <a:tab pos="274638" algn="l"/>
                <a:tab pos="342900" algn="l"/>
              </a:tabLst>
              <a:defRPr/>
            </a:pPr>
            <a:r>
              <a:rPr lang="en-US" sz="3200" b="1" dirty="0">
                <a:solidFill>
                  <a:prstClr val="white"/>
                </a:solidFill>
                <a:effectLst>
                  <a:outerShdw blurRad="38100" dist="38100" dir="2700000" algn="tl">
                    <a:srgbClr val="000000">
                      <a:alpha val="43137"/>
                    </a:srgbClr>
                  </a:outerShdw>
                </a:effectLst>
                <a:latin typeface="Arial" pitchFamily="34" charset="0"/>
                <a:ea typeface="Times New Roman" pitchFamily="18" charset="0"/>
              </a:rPr>
              <a:t>CONCLUSIONS</a:t>
            </a:r>
          </a:p>
          <a:p>
            <a:pPr marL="401638" indent="-401638" eaLnBrk="0" hangingPunct="0">
              <a:spcAft>
                <a:spcPts val="600"/>
              </a:spcAft>
              <a:tabLst>
                <a:tab pos="114300" algn="l"/>
                <a:tab pos="274638" algn="l"/>
                <a:tab pos="342900" algn="l"/>
              </a:tabLst>
              <a:defRPr/>
            </a:pPr>
            <a:endParaRPr lang="en-US" sz="2400" b="1" i="1" dirty="0">
              <a:solidFill>
                <a:prstClr val="white"/>
              </a:solidFill>
              <a:effectLst>
                <a:outerShdw blurRad="38100" dist="38100" dir="2700000" algn="tl">
                  <a:srgbClr val="000000">
                    <a:alpha val="43137"/>
                  </a:srgbClr>
                </a:outerShdw>
              </a:effectLst>
              <a:latin typeface="Arial" pitchFamily="34" charset="0"/>
              <a:ea typeface="Times New Roman" pitchFamily="18" charset="0"/>
            </a:endParaRPr>
          </a:p>
          <a:p>
            <a:pPr marL="401638" indent="-401638" eaLnBrk="0" hangingPunct="0">
              <a:spcAft>
                <a:spcPts val="1200"/>
              </a:spcAft>
              <a:buFont typeface="+mj-lt"/>
              <a:buAutoNum type="arabicPeriod"/>
              <a:tabLst>
                <a:tab pos="114300" algn="l"/>
                <a:tab pos="274638" algn="l"/>
                <a:tab pos="342900" algn="l"/>
              </a:tabLst>
              <a:defRPr/>
            </a:pPr>
            <a:r>
              <a:rPr lang="en-US" sz="2400" i="1" dirty="0" smtClean="0">
                <a:solidFill>
                  <a:prstClr val="white"/>
                </a:solidFill>
                <a:effectLst>
                  <a:outerShdw blurRad="38100" dist="38100" dir="2700000" algn="tl">
                    <a:srgbClr val="000000">
                      <a:alpha val="43137"/>
                    </a:srgbClr>
                  </a:outerShdw>
                </a:effectLst>
                <a:latin typeface="Arial" pitchFamily="34" charset="0"/>
                <a:ea typeface="Times New Roman" pitchFamily="18" charset="0"/>
              </a:rPr>
              <a:t>The centrality of </a:t>
            </a:r>
            <a:r>
              <a:rPr lang="en-US" sz="2400" i="1" dirty="0">
                <a:solidFill>
                  <a:prstClr val="white"/>
                </a:solidFill>
                <a:effectLst>
                  <a:outerShdw blurRad="38100" dist="38100" dir="2700000" algn="tl">
                    <a:srgbClr val="000000">
                      <a:alpha val="43137"/>
                    </a:srgbClr>
                  </a:outerShdw>
                </a:effectLst>
                <a:latin typeface="Arial" pitchFamily="34" charset="0"/>
                <a:ea typeface="Times New Roman" pitchFamily="18" charset="0"/>
              </a:rPr>
              <a:t>democratization </a:t>
            </a:r>
            <a:r>
              <a:rPr lang="en-US" sz="2400" i="1" dirty="0" smtClean="0">
                <a:solidFill>
                  <a:prstClr val="white"/>
                </a:solidFill>
                <a:effectLst>
                  <a:outerShdw blurRad="38100" dist="38100" dir="2700000" algn="tl">
                    <a:srgbClr val="000000">
                      <a:alpha val="43137"/>
                    </a:srgbClr>
                  </a:outerShdw>
                </a:effectLst>
                <a:latin typeface="Arial" pitchFamily="34" charset="0"/>
                <a:ea typeface="Times New Roman" pitchFamily="18" charset="0"/>
              </a:rPr>
              <a:t>for transcending capitalism.</a:t>
            </a:r>
            <a:endParaRPr lang="en-US" sz="2400" dirty="0">
              <a:solidFill>
                <a:prstClr val="white"/>
              </a:solidFill>
              <a:effectLst>
                <a:outerShdw blurRad="38100" dist="38100" dir="2700000" algn="tl">
                  <a:srgbClr val="000000">
                    <a:alpha val="43137"/>
                  </a:srgbClr>
                </a:outerShdw>
              </a:effectLst>
              <a:latin typeface="Arial" pitchFamily="34" charset="0"/>
            </a:endParaRPr>
          </a:p>
          <a:p>
            <a:pPr marL="401638" indent="-401638" eaLnBrk="0" hangingPunct="0">
              <a:spcAft>
                <a:spcPts val="1200"/>
              </a:spcAft>
              <a:buFont typeface="+mj-lt"/>
              <a:buAutoNum type="arabicPeriod"/>
              <a:tabLst>
                <a:tab pos="114300" algn="l"/>
                <a:tab pos="274638" algn="l"/>
                <a:tab pos="342900" algn="l"/>
              </a:tabLst>
              <a:defRPr/>
            </a:pPr>
            <a:r>
              <a:rPr lang="en-US" sz="2400" i="1" dirty="0">
                <a:solidFill>
                  <a:prstClr val="white"/>
                </a:solidFill>
                <a:effectLst>
                  <a:outerShdw blurRad="38100" dist="38100" dir="2700000" algn="tl">
                    <a:srgbClr val="000000">
                      <a:alpha val="43137"/>
                    </a:srgbClr>
                  </a:outerShdw>
                </a:effectLst>
                <a:latin typeface="Arial" pitchFamily="34" charset="0"/>
                <a:ea typeface="Times New Roman" pitchFamily="18" charset="0"/>
              </a:rPr>
              <a:t>Institutional pluralism and heterogeneity: </a:t>
            </a:r>
            <a:r>
              <a:rPr lang="en-US" sz="2400" i="1" dirty="0" smtClean="0">
                <a:solidFill>
                  <a:prstClr val="white"/>
                </a:solidFill>
                <a:effectLst>
                  <a:outerShdw blurRad="38100" dist="38100" dir="2700000" algn="tl">
                    <a:srgbClr val="000000">
                      <a:alpha val="43137"/>
                    </a:srgbClr>
                  </a:outerShdw>
                </a:effectLst>
                <a:latin typeface="Arial" pitchFamily="34" charset="0"/>
                <a:ea typeface="Times New Roman" pitchFamily="18" charset="0"/>
              </a:rPr>
              <a:t>there are multiple configurations of </a:t>
            </a:r>
            <a:r>
              <a:rPr lang="en-US" sz="2400" i="1" dirty="0">
                <a:solidFill>
                  <a:prstClr val="white"/>
                </a:solidFill>
                <a:effectLst>
                  <a:outerShdw blurRad="38100" dist="38100" dir="2700000" algn="tl">
                    <a:srgbClr val="000000">
                      <a:alpha val="43137"/>
                    </a:srgbClr>
                  </a:outerShdw>
                </a:effectLst>
                <a:latin typeface="Arial" pitchFamily="34" charset="0"/>
                <a:ea typeface="Times New Roman" pitchFamily="18" charset="0"/>
              </a:rPr>
              <a:t>social empowerment</a:t>
            </a:r>
            <a:endParaRPr lang="en-US" sz="2400" dirty="0">
              <a:solidFill>
                <a:prstClr val="white"/>
              </a:solidFill>
              <a:effectLst>
                <a:outerShdw blurRad="38100" dist="38100" dir="2700000" algn="tl">
                  <a:srgbClr val="000000">
                    <a:alpha val="43137"/>
                  </a:srgbClr>
                </a:outerShdw>
              </a:effectLst>
              <a:latin typeface="Arial" pitchFamily="34" charset="0"/>
            </a:endParaRPr>
          </a:p>
          <a:p>
            <a:pPr marL="401638" indent="-401638" eaLnBrk="0" hangingPunct="0">
              <a:spcAft>
                <a:spcPts val="1200"/>
              </a:spcAft>
              <a:buFont typeface="+mj-lt"/>
              <a:buAutoNum type="arabicPeriod"/>
              <a:tabLst>
                <a:tab pos="114300" algn="l"/>
                <a:tab pos="274638" algn="l"/>
                <a:tab pos="342900" algn="l"/>
              </a:tabLst>
              <a:defRPr/>
            </a:pPr>
            <a:r>
              <a:rPr lang="en-US" sz="2400" i="1" dirty="0">
                <a:solidFill>
                  <a:prstClr val="white"/>
                </a:solidFill>
                <a:effectLst>
                  <a:outerShdw blurRad="38100" dist="38100" dir="2700000" algn="tl">
                    <a:srgbClr val="000000">
                      <a:alpha val="43137"/>
                    </a:srgbClr>
                  </a:outerShdw>
                </a:effectLst>
                <a:latin typeface="Arial" pitchFamily="34" charset="0"/>
                <a:ea typeface="Times New Roman" pitchFamily="18" charset="0"/>
              </a:rPr>
              <a:t>There are no guarantees: socialism is a terrain for working for </a:t>
            </a:r>
            <a:r>
              <a:rPr lang="en-US" sz="2400" i="1" dirty="0" smtClean="0">
                <a:solidFill>
                  <a:prstClr val="white"/>
                </a:solidFill>
                <a:effectLst>
                  <a:outerShdw blurRad="38100" dist="38100" dir="2700000" algn="tl">
                    <a:srgbClr val="000000">
                      <a:alpha val="43137"/>
                    </a:srgbClr>
                  </a:outerShdw>
                </a:effectLst>
                <a:latin typeface="Arial" pitchFamily="34" charset="0"/>
                <a:ea typeface="Times New Roman" pitchFamily="18" charset="0"/>
              </a:rPr>
              <a:t>equality, democracy and sustainability, </a:t>
            </a:r>
            <a:r>
              <a:rPr lang="en-US" sz="2400" i="1" dirty="0">
                <a:solidFill>
                  <a:prstClr val="white"/>
                </a:solidFill>
                <a:effectLst>
                  <a:outerShdw blurRad="38100" dist="38100" dir="2700000" algn="tl">
                    <a:srgbClr val="000000">
                      <a:alpha val="43137"/>
                    </a:srgbClr>
                  </a:outerShdw>
                </a:effectLst>
                <a:latin typeface="Arial" pitchFamily="34" charset="0"/>
                <a:ea typeface="Times New Roman" pitchFamily="18" charset="0"/>
              </a:rPr>
              <a:t>not a guarantee for realizing those ideals.</a:t>
            </a:r>
            <a:endParaRPr lang="en-US" sz="2400" dirty="0">
              <a:solidFill>
                <a:prstClr val="white"/>
              </a:solidFill>
              <a:effectLst>
                <a:outerShdw blurRad="38100" dist="38100" dir="2700000" algn="tl">
                  <a:srgbClr val="000000">
                    <a:alpha val="43137"/>
                  </a:srgbClr>
                </a:outerShdw>
              </a:effectLst>
              <a:latin typeface="Arial" pitchFamily="34" charset="0"/>
            </a:endParaRPr>
          </a:p>
          <a:p>
            <a:pPr marL="401638" indent="-401638" eaLnBrk="0" hangingPunct="0">
              <a:spcAft>
                <a:spcPts val="1200"/>
              </a:spcAft>
              <a:buFont typeface="+mj-lt"/>
              <a:buAutoNum type="arabicPeriod"/>
              <a:tabLst>
                <a:tab pos="114300" algn="l"/>
                <a:tab pos="274638" algn="l"/>
                <a:tab pos="342900" algn="l"/>
              </a:tabLst>
              <a:defRPr/>
            </a:pPr>
            <a:r>
              <a:rPr lang="en-US" sz="2400" i="1" dirty="0">
                <a:solidFill>
                  <a:prstClr val="white"/>
                </a:solidFill>
                <a:effectLst>
                  <a:outerShdw blurRad="38100" dist="38100" dir="2700000" algn="tl">
                    <a:srgbClr val="000000">
                      <a:alpha val="43137"/>
                    </a:srgbClr>
                  </a:outerShdw>
                </a:effectLst>
                <a:latin typeface="Arial" pitchFamily="34" charset="0"/>
                <a:ea typeface="Times New Roman" pitchFamily="18" charset="0"/>
              </a:rPr>
              <a:t>Strategic indeterminacy: there is no one way </a:t>
            </a:r>
            <a:endParaRPr lang="en-US" sz="2400" dirty="0">
              <a:solidFill>
                <a:prstClr val="white"/>
              </a:solidFill>
              <a:effectLst>
                <a:outerShdw blurRad="38100" dist="38100" dir="2700000" algn="tl">
                  <a:srgbClr val="000000">
                    <a:alpha val="43137"/>
                  </a:srgbClr>
                </a:outerShdw>
              </a:effectLst>
              <a:latin typeface="Arial" pitchFamily="34" charset="0"/>
            </a:endParaRPr>
          </a:p>
          <a:p>
            <a:pPr marL="401638" indent="-401638" eaLnBrk="0" hangingPunct="0">
              <a:spcAft>
                <a:spcPts val="1200"/>
              </a:spcAft>
              <a:buFont typeface="+mj-lt"/>
              <a:buAutoNum type="arabicPeriod"/>
              <a:tabLst>
                <a:tab pos="114300" algn="l"/>
                <a:tab pos="274638" algn="l"/>
                <a:tab pos="342900" algn="l"/>
              </a:tabLst>
              <a:defRPr/>
            </a:pPr>
            <a:r>
              <a:rPr lang="en-US" sz="2400" i="1" dirty="0">
                <a:solidFill>
                  <a:prstClr val="white"/>
                </a:solidFill>
                <a:effectLst>
                  <a:outerShdw blurRad="38100" dist="38100" dir="2700000" algn="tl">
                    <a:srgbClr val="000000">
                      <a:alpha val="43137"/>
                    </a:srgbClr>
                  </a:outerShdw>
                </a:effectLst>
                <a:latin typeface="Arial" pitchFamily="34" charset="0"/>
                <a:ea typeface="Times New Roman" pitchFamily="18" charset="0"/>
              </a:rPr>
              <a:t>Opacity of the future limits of possibility: We cannot know in advance how far we can go in this trajectory of social empowerment</a:t>
            </a:r>
            <a:r>
              <a:rPr lang="en-US" sz="2400" i="1" dirty="0" smtClean="0">
                <a:solidFill>
                  <a:prstClr val="white"/>
                </a:solidFill>
                <a:effectLst>
                  <a:outerShdw blurRad="38100" dist="38100" dir="2700000" algn="tl">
                    <a:srgbClr val="000000">
                      <a:alpha val="43137"/>
                    </a:srgbClr>
                  </a:outerShdw>
                </a:effectLst>
                <a:latin typeface="Arial" pitchFamily="34" charset="0"/>
                <a:ea typeface="Times New Roman" pitchFamily="18" charset="0"/>
              </a:rPr>
              <a:t>. </a:t>
            </a:r>
            <a:endParaRPr lang="en-US" sz="2400" i="1" dirty="0">
              <a:solidFill>
                <a:prstClr val="white"/>
              </a:solidFill>
              <a:effectLst>
                <a:outerShdw blurRad="38100" dist="38100" dir="2700000" algn="tl">
                  <a:srgbClr val="000000">
                    <a:alpha val="43137"/>
                  </a:srgbClr>
                </a:outerShdw>
              </a:effectLst>
              <a:latin typeface="Arial" pitchFamily="34" charset="0"/>
              <a:ea typeface="Times New Roman" pitchFamily="18" charset="0"/>
            </a:endParaRPr>
          </a:p>
        </p:txBody>
      </p:sp>
    </p:spTree>
    <p:extLst>
      <p:ext uri="{BB962C8B-B14F-4D97-AF65-F5344CB8AC3E}">
        <p14:creationId xmlns:p14="http://schemas.microsoft.com/office/powerpoint/2010/main" val="8443255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4" name="TextBox 3"/>
          <p:cNvSpPr txBox="1"/>
          <p:nvPr/>
        </p:nvSpPr>
        <p:spPr>
          <a:xfrm>
            <a:off x="304800" y="1219199"/>
            <a:ext cx="8534400" cy="3431709"/>
          </a:xfrm>
          <a:prstGeom prst="rect">
            <a:avLst/>
          </a:prstGeom>
          <a:solidFill>
            <a:schemeClr val="tx2"/>
          </a:solidFill>
          <a:ln w="38100">
            <a:solidFill>
              <a:schemeClr val="tx1"/>
            </a:solidFill>
          </a:ln>
        </p:spPr>
        <p:txBody>
          <a:bodyPr wrap="square" lIns="274320" tIns="548640" rIns="274320" bIns="548640">
            <a:spAutoFit/>
          </a:bodyPr>
          <a:lstStyle/>
          <a:p>
            <a:pPr algn="ctr">
              <a:spcAft>
                <a:spcPts val="0"/>
              </a:spcAft>
              <a:defRPr/>
            </a:pPr>
            <a:r>
              <a:rPr lang="en-US" sz="3600" b="1" dirty="0">
                <a:solidFill>
                  <a:prstClr val="white"/>
                </a:solidFill>
                <a:effectLst>
                  <a:outerShdw blurRad="38100" dist="38100" dir="2700000" algn="tl">
                    <a:srgbClr val="000000">
                      <a:alpha val="43137"/>
                    </a:srgbClr>
                  </a:outerShdw>
                </a:effectLst>
              </a:rPr>
              <a:t>A framework for exploring </a:t>
            </a:r>
          </a:p>
          <a:p>
            <a:pPr algn="ctr">
              <a:spcAft>
                <a:spcPts val="0"/>
              </a:spcAft>
              <a:defRPr/>
            </a:pPr>
            <a:r>
              <a:rPr lang="en-US" sz="3600" b="1" dirty="0">
                <a:solidFill>
                  <a:prstClr val="white"/>
                </a:solidFill>
                <a:effectLst>
                  <a:outerShdw blurRad="38100" dist="38100" dir="2700000" algn="tl">
                    <a:srgbClr val="000000">
                      <a:alpha val="43137"/>
                    </a:srgbClr>
                  </a:outerShdw>
                </a:effectLst>
              </a:rPr>
              <a:t>real utopias in &amp; beyond capitalism:</a:t>
            </a:r>
          </a:p>
          <a:p>
            <a:pPr algn="ctr">
              <a:spcAft>
                <a:spcPts val="1200"/>
              </a:spcAft>
              <a:defRPr/>
            </a:pPr>
            <a:endParaRPr lang="en-US" sz="3400" dirty="0">
              <a:solidFill>
                <a:prstClr val="white"/>
              </a:solidFill>
              <a:effectLst>
                <a:outerShdw blurRad="38100" dist="38100" dir="2700000" algn="tl">
                  <a:srgbClr val="000000">
                    <a:alpha val="43137"/>
                  </a:srgbClr>
                </a:outerShdw>
              </a:effectLst>
            </a:endParaRPr>
          </a:p>
          <a:p>
            <a:pPr algn="ctr">
              <a:spcAft>
                <a:spcPts val="1200"/>
              </a:spcAft>
              <a:defRPr/>
            </a:pPr>
            <a:r>
              <a:rPr lang="en-US" sz="3500" i="1" dirty="0">
                <a:solidFill>
                  <a:prstClr val="white"/>
                </a:solidFill>
                <a:effectLst>
                  <a:outerShdw blurRad="38100" dist="38100" dir="2700000" algn="tl">
                    <a:srgbClr val="000000">
                      <a:alpha val="43137"/>
                    </a:srgbClr>
                  </a:outerShdw>
                </a:effectLst>
              </a:rPr>
              <a:t>Taking the “social” in socialism seriously</a:t>
            </a:r>
          </a:p>
        </p:txBody>
      </p:sp>
    </p:spTree>
    <p:extLst>
      <p:ext uri="{BB962C8B-B14F-4D97-AF65-F5344CB8AC3E}">
        <p14:creationId xmlns:p14="http://schemas.microsoft.com/office/powerpoint/2010/main" val="40552939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16066" name="Text Box 2"/>
          <p:cNvSpPr txBox="1">
            <a:spLocks noChangeArrowheads="1"/>
          </p:cNvSpPr>
          <p:nvPr/>
        </p:nvSpPr>
        <p:spPr bwMode="auto">
          <a:xfrm>
            <a:off x="457200" y="152400"/>
            <a:ext cx="8229600" cy="6355586"/>
          </a:xfrm>
          <a:prstGeom prst="rect">
            <a:avLst/>
          </a:prstGeom>
          <a:solidFill>
            <a:schemeClr val="tx2"/>
          </a:solidFill>
          <a:ln w="38100" algn="ctr">
            <a:solidFill>
              <a:schemeClr val="tx1"/>
            </a:solidFill>
            <a:miter lim="800000"/>
            <a:headEnd/>
            <a:tailEnd/>
          </a:ln>
          <a:effectLst/>
        </p:spPr>
        <p:txBody>
          <a:bodyPr lIns="274320" tIns="274320" rIns="274320" bIns="365760">
            <a:spAutoFit/>
          </a:bodyPr>
          <a:lstStyle/>
          <a:p>
            <a:pPr marL="457200" indent="-457200" algn="ctr">
              <a:tabLst>
                <a:tab pos="685800" algn="l"/>
              </a:tabLst>
              <a:defRPr/>
            </a:pPr>
            <a:r>
              <a:rPr lang="en-US" sz="3600" b="1" dirty="0">
                <a:solidFill>
                  <a:prstClr val="white"/>
                </a:solidFill>
                <a:effectLst>
                  <a:outerShdw blurRad="38100" dist="38100" dir="2700000" algn="tl">
                    <a:srgbClr val="000000"/>
                  </a:outerShdw>
                </a:effectLst>
              </a:rPr>
              <a:t>Three kinds of </a:t>
            </a:r>
            <a:r>
              <a:rPr lang="en-US" sz="3600" b="1" dirty="0" smtClean="0">
                <a:solidFill>
                  <a:prstClr val="white"/>
                </a:solidFill>
                <a:effectLst>
                  <a:outerShdw blurRad="38100" dist="38100" dir="2700000" algn="tl">
                    <a:srgbClr val="000000"/>
                  </a:outerShdw>
                </a:effectLst>
              </a:rPr>
              <a:t>power </a:t>
            </a:r>
          </a:p>
          <a:p>
            <a:pPr marL="457200" indent="-457200" algn="ctr">
              <a:tabLst>
                <a:tab pos="685800" algn="l"/>
              </a:tabLst>
              <a:defRPr/>
            </a:pPr>
            <a:r>
              <a:rPr lang="en-US" sz="3600" b="1" dirty="0" smtClean="0">
                <a:solidFill>
                  <a:prstClr val="white"/>
                </a:solidFill>
                <a:effectLst>
                  <a:outerShdw blurRad="38100" dist="38100" dir="2700000" algn="tl">
                    <a:srgbClr val="000000"/>
                  </a:outerShdw>
                </a:effectLst>
              </a:rPr>
              <a:t>deployed in economic systems</a:t>
            </a:r>
            <a:endParaRPr lang="en-US" sz="3600" b="1" dirty="0">
              <a:solidFill>
                <a:prstClr val="white"/>
              </a:solidFill>
              <a:effectLst>
                <a:outerShdw blurRad="38100" dist="38100" dir="2700000" algn="tl">
                  <a:srgbClr val="000000"/>
                </a:outerShdw>
              </a:effectLst>
            </a:endParaRPr>
          </a:p>
          <a:p>
            <a:pPr marL="457200" indent="-457200" algn="ctr">
              <a:tabLst>
                <a:tab pos="685800" algn="l"/>
              </a:tabLst>
              <a:defRPr/>
            </a:pPr>
            <a:endParaRPr lang="en-US" sz="3200" dirty="0">
              <a:solidFill>
                <a:srgbClr val="FFFF66"/>
              </a:solidFill>
              <a:effectLst>
                <a:outerShdw blurRad="38100" dist="38100" dir="2700000" algn="tl">
                  <a:srgbClr val="000000"/>
                </a:outerShdw>
              </a:effectLst>
            </a:endParaRPr>
          </a:p>
          <a:p>
            <a:pPr marL="457200" indent="-457200">
              <a:spcAft>
                <a:spcPct val="45000"/>
              </a:spcAft>
              <a:buFontTx/>
              <a:buAutoNum type="arabicPeriod"/>
              <a:tabLst>
                <a:tab pos="685800" algn="l"/>
              </a:tabLst>
              <a:defRPr/>
            </a:pPr>
            <a:r>
              <a:rPr lang="en-US" sz="3000" u="sng" dirty="0">
                <a:solidFill>
                  <a:srgbClr val="FFFF66"/>
                </a:solidFill>
                <a:effectLst>
                  <a:outerShdw blurRad="38100" dist="38100" dir="2700000" algn="tl">
                    <a:srgbClr val="000000"/>
                  </a:outerShdw>
                </a:effectLst>
              </a:rPr>
              <a:t>Economic power</a:t>
            </a:r>
            <a:r>
              <a:rPr lang="en-US" sz="3000" dirty="0">
                <a:solidFill>
                  <a:srgbClr val="FFFF66"/>
                </a:solidFill>
                <a:effectLst>
                  <a:outerShdw blurRad="38100" dist="38100" dir="2700000" algn="tl">
                    <a:srgbClr val="000000"/>
                  </a:outerShdw>
                </a:effectLst>
              </a:rPr>
              <a:t>: power based on the control of economic resources.</a:t>
            </a:r>
          </a:p>
          <a:p>
            <a:pPr marL="457200" indent="-457200">
              <a:spcAft>
                <a:spcPct val="45000"/>
              </a:spcAft>
              <a:buFontTx/>
              <a:buAutoNum type="arabicPeriod"/>
              <a:tabLst>
                <a:tab pos="685800" algn="l"/>
              </a:tabLst>
              <a:defRPr/>
            </a:pPr>
            <a:r>
              <a:rPr lang="en-US" sz="3000" u="sng" dirty="0">
                <a:solidFill>
                  <a:srgbClr val="FFFF66"/>
                </a:solidFill>
                <a:effectLst>
                  <a:outerShdw blurRad="38100" dist="38100" dir="2700000" algn="tl">
                    <a:srgbClr val="000000"/>
                  </a:outerShdw>
                </a:effectLst>
              </a:rPr>
              <a:t>State power</a:t>
            </a:r>
            <a:r>
              <a:rPr lang="en-US" sz="3000" dirty="0">
                <a:solidFill>
                  <a:srgbClr val="FFFF66"/>
                </a:solidFill>
                <a:effectLst>
                  <a:outerShdw blurRad="38100" dist="38100" dir="2700000" algn="tl">
                    <a:srgbClr val="000000"/>
                  </a:outerShdw>
                </a:effectLst>
              </a:rPr>
              <a:t>: power based on the control of rule making and rule enforcing over territory.</a:t>
            </a:r>
          </a:p>
          <a:p>
            <a:pPr marL="457200" indent="-457200">
              <a:spcAft>
                <a:spcPct val="45000"/>
              </a:spcAft>
              <a:buFontTx/>
              <a:buAutoNum type="arabicPeriod"/>
              <a:tabLst>
                <a:tab pos="685800" algn="l"/>
              </a:tabLst>
              <a:defRPr/>
            </a:pPr>
            <a:r>
              <a:rPr lang="en-US" sz="3000" u="sng" dirty="0">
                <a:solidFill>
                  <a:srgbClr val="FFFF66"/>
                </a:solidFill>
                <a:effectLst>
                  <a:outerShdw blurRad="38100" dist="38100" dir="2700000" algn="tl">
                    <a:srgbClr val="000000"/>
                  </a:outerShdw>
                </a:effectLst>
              </a:rPr>
              <a:t>Social power</a:t>
            </a:r>
            <a:r>
              <a:rPr lang="en-US" sz="3000" dirty="0">
                <a:solidFill>
                  <a:srgbClr val="FFFF66"/>
                </a:solidFill>
                <a:effectLst>
                  <a:outerShdw blurRad="38100" dist="38100" dir="2700000" algn="tl">
                    <a:srgbClr val="000000"/>
                  </a:outerShdw>
                </a:effectLst>
              </a:rPr>
              <a:t>: power based on capacity to mobilize voluntary cooperation and collective action.</a:t>
            </a:r>
          </a:p>
        </p:txBody>
      </p:sp>
    </p:spTree>
    <p:extLst>
      <p:ext uri="{BB962C8B-B14F-4D97-AF65-F5344CB8AC3E}">
        <p14:creationId xmlns:p14="http://schemas.microsoft.com/office/powerpoint/2010/main" val="11328702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2"/>
          <p:cNvSpPr>
            <a:spLocks noChangeArrowheads="1"/>
          </p:cNvSpPr>
          <p:nvPr/>
        </p:nvSpPr>
        <p:spPr bwMode="auto">
          <a:xfrm>
            <a:off x="685800" y="363854"/>
            <a:ext cx="7696200" cy="5949321"/>
          </a:xfrm>
          <a:prstGeom prst="rect">
            <a:avLst/>
          </a:prstGeom>
          <a:solidFill>
            <a:schemeClr val="tx2"/>
          </a:solidFill>
          <a:ln w="38100">
            <a:solidFill>
              <a:schemeClr val="tx1"/>
            </a:solidFill>
            <a:miter lim="800000"/>
            <a:headEnd/>
            <a:tailEnd/>
          </a:ln>
          <a:effectLst/>
        </p:spPr>
        <p:txBody>
          <a:bodyPr wrap="square" lIns="274320" tIns="182880" rIns="274320" anchor="ctr">
            <a:spAutoFit/>
          </a:bodyPr>
          <a:lstStyle/>
          <a:p>
            <a:pPr algn="ctr">
              <a:tabLst>
                <a:tab pos="457200" algn="l"/>
              </a:tabLst>
              <a:defRPr/>
            </a:pPr>
            <a:r>
              <a:rPr lang="en-US" sz="2400" b="1" dirty="0">
                <a:solidFill>
                  <a:prstClr val="white"/>
                </a:solidFill>
                <a:effectLst>
                  <a:outerShdw blurRad="38100" dist="38100" dir="2700000" algn="tl">
                    <a:srgbClr val="000000"/>
                  </a:outerShdw>
                </a:effectLst>
              </a:rPr>
              <a:t>POWER WITHIN ECONOMIC STRUCTURES:</a:t>
            </a:r>
          </a:p>
          <a:p>
            <a:pPr algn="ctr">
              <a:spcAft>
                <a:spcPts val="2400"/>
              </a:spcAft>
              <a:tabLst>
                <a:tab pos="457200" algn="l"/>
              </a:tabLst>
              <a:defRPr/>
            </a:pPr>
            <a:r>
              <a:rPr lang="en-US" sz="2400" b="1" dirty="0">
                <a:solidFill>
                  <a:prstClr val="white"/>
                </a:solidFill>
                <a:effectLst>
                  <a:outerShdw blurRad="38100" dist="38100" dir="2700000" algn="tl">
                    <a:srgbClr val="000000"/>
                  </a:outerShdw>
                </a:effectLst>
              </a:rPr>
              <a:t>CAPITALISM, STATISM AND SOCIALISM</a:t>
            </a:r>
          </a:p>
          <a:p>
            <a:pPr>
              <a:spcAft>
                <a:spcPts val="1800"/>
              </a:spcAft>
              <a:tabLst>
                <a:tab pos="457200" algn="l"/>
              </a:tabLst>
              <a:defRPr/>
            </a:pPr>
            <a:r>
              <a:rPr lang="en-US" sz="2400" i="1" u="sng" dirty="0" smtClean="0">
                <a:solidFill>
                  <a:schemeClr val="tx2"/>
                </a:solidFill>
              </a:rPr>
              <a:t>Capitalism</a:t>
            </a:r>
            <a:r>
              <a:rPr lang="en-US" sz="2400" dirty="0">
                <a:solidFill>
                  <a:schemeClr val="tx2"/>
                </a:solidFill>
              </a:rPr>
              <a:t>: an economic structure within which economic activity is controlled through the exercise of economic power.</a:t>
            </a:r>
          </a:p>
          <a:p>
            <a:pPr>
              <a:spcAft>
                <a:spcPts val="1800"/>
              </a:spcAft>
              <a:tabLst>
                <a:tab pos="457200" algn="l"/>
              </a:tabLst>
              <a:defRPr/>
            </a:pPr>
            <a:r>
              <a:rPr lang="en-US" sz="2400" i="1" u="sng" dirty="0">
                <a:solidFill>
                  <a:schemeClr val="tx2"/>
                </a:solidFill>
              </a:rPr>
              <a:t>Statism</a:t>
            </a:r>
            <a:r>
              <a:rPr lang="en-US" sz="2400" dirty="0">
                <a:solidFill>
                  <a:schemeClr val="tx2"/>
                </a:solidFill>
              </a:rPr>
              <a:t>: an economic structure within which economic activity is controlled through the exercise of state power.</a:t>
            </a:r>
          </a:p>
          <a:p>
            <a:pPr>
              <a:spcAft>
                <a:spcPct val="40000"/>
              </a:spcAft>
              <a:tabLst>
                <a:tab pos="457200" algn="l"/>
              </a:tabLst>
              <a:defRPr/>
            </a:pPr>
            <a:r>
              <a:rPr lang="en-US" sz="2400" i="1" u="sng" dirty="0">
                <a:solidFill>
                  <a:schemeClr val="tx2"/>
                </a:solidFill>
              </a:rPr>
              <a:t>Socialism</a:t>
            </a:r>
            <a:r>
              <a:rPr lang="en-US" sz="2400" dirty="0">
                <a:solidFill>
                  <a:schemeClr val="tx2"/>
                </a:solidFill>
              </a:rPr>
              <a:t>:</a:t>
            </a:r>
            <a:r>
              <a:rPr lang="en-US" sz="2400" i="1" dirty="0">
                <a:solidFill>
                  <a:schemeClr val="tx2"/>
                </a:solidFill>
              </a:rPr>
              <a:t> </a:t>
            </a:r>
            <a:r>
              <a:rPr lang="en-US" sz="2400" dirty="0">
                <a:solidFill>
                  <a:schemeClr val="tx2"/>
                </a:solidFill>
              </a:rPr>
              <a:t>an economic structure within which economic activity is controlled through the exercise of “social power” -- power based on capacity to mobilize voluntary cooperation and collective action. </a:t>
            </a:r>
          </a:p>
          <a:p>
            <a:pPr>
              <a:spcAft>
                <a:spcPct val="40000"/>
              </a:spcAft>
              <a:tabLst>
                <a:tab pos="457200" algn="l"/>
              </a:tabLst>
              <a:defRPr/>
            </a:pPr>
            <a:endParaRPr lang="en-US" sz="2400" dirty="0">
              <a:solidFill>
                <a:prstClr val="black"/>
              </a:solidFill>
              <a:effectLst>
                <a:outerShdw blurRad="38100" dist="38100" dir="2700000" algn="tl">
                  <a:srgbClr val="000000"/>
                </a:outerShdw>
              </a:effectLst>
            </a:endParaRPr>
          </a:p>
        </p:txBody>
      </p:sp>
    </p:spTree>
    <p:extLst>
      <p:ext uri="{BB962C8B-B14F-4D97-AF65-F5344CB8AC3E}">
        <p14:creationId xmlns:p14="http://schemas.microsoft.com/office/powerpoint/2010/main" val="2296549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2"/>
          <p:cNvSpPr>
            <a:spLocks noChangeArrowheads="1"/>
          </p:cNvSpPr>
          <p:nvPr/>
        </p:nvSpPr>
        <p:spPr bwMode="auto">
          <a:xfrm>
            <a:off x="685800" y="363854"/>
            <a:ext cx="7696200" cy="5949321"/>
          </a:xfrm>
          <a:prstGeom prst="rect">
            <a:avLst/>
          </a:prstGeom>
          <a:solidFill>
            <a:schemeClr val="tx2"/>
          </a:solidFill>
          <a:ln w="38100">
            <a:solidFill>
              <a:schemeClr val="tx1"/>
            </a:solidFill>
            <a:miter lim="800000"/>
            <a:headEnd/>
            <a:tailEnd/>
          </a:ln>
          <a:effectLst/>
        </p:spPr>
        <p:txBody>
          <a:bodyPr wrap="square" lIns="274320" tIns="182880" rIns="274320" anchor="ctr">
            <a:spAutoFit/>
          </a:bodyPr>
          <a:lstStyle/>
          <a:p>
            <a:pPr algn="ctr">
              <a:tabLst>
                <a:tab pos="457200" algn="l"/>
              </a:tabLst>
              <a:defRPr/>
            </a:pPr>
            <a:r>
              <a:rPr lang="en-US" sz="2400" b="1" dirty="0">
                <a:solidFill>
                  <a:prstClr val="white"/>
                </a:solidFill>
                <a:effectLst>
                  <a:outerShdw blurRad="38100" dist="38100" dir="2700000" algn="tl">
                    <a:srgbClr val="000000"/>
                  </a:outerShdw>
                </a:effectLst>
              </a:rPr>
              <a:t>POWER WITHIN ECONOMIC STRUCTURES:</a:t>
            </a:r>
          </a:p>
          <a:p>
            <a:pPr algn="ctr">
              <a:spcAft>
                <a:spcPts val="2400"/>
              </a:spcAft>
              <a:tabLst>
                <a:tab pos="457200" algn="l"/>
              </a:tabLst>
              <a:defRPr/>
            </a:pPr>
            <a:r>
              <a:rPr lang="en-US" sz="2400" b="1" dirty="0">
                <a:solidFill>
                  <a:prstClr val="white"/>
                </a:solidFill>
                <a:effectLst>
                  <a:outerShdw blurRad="38100" dist="38100" dir="2700000" algn="tl">
                    <a:srgbClr val="000000"/>
                  </a:outerShdw>
                </a:effectLst>
              </a:rPr>
              <a:t>CAPITALISM, STATISM AND SOCIALISM</a:t>
            </a:r>
          </a:p>
          <a:p>
            <a:pPr>
              <a:spcAft>
                <a:spcPts val="1800"/>
              </a:spcAft>
              <a:tabLst>
                <a:tab pos="457200" algn="l"/>
              </a:tabLst>
              <a:defRPr/>
            </a:pPr>
            <a:r>
              <a:rPr lang="en-US" sz="2400" i="1" u="sng" dirty="0" smtClean="0">
                <a:solidFill>
                  <a:srgbClr val="FFFF00"/>
                </a:solidFill>
                <a:effectLst>
                  <a:outerShdw blurRad="38100" dist="38100" dir="2700000" algn="tl">
                    <a:srgbClr val="000000">
                      <a:alpha val="43137"/>
                    </a:srgbClr>
                  </a:outerShdw>
                </a:effectLst>
              </a:rPr>
              <a:t>Capitalism</a:t>
            </a:r>
            <a:r>
              <a:rPr lang="en-US" sz="2400" dirty="0">
                <a:solidFill>
                  <a:srgbClr val="FFFF00"/>
                </a:solidFill>
                <a:effectLst>
                  <a:outerShdw blurRad="38100" dist="38100" dir="2700000" algn="tl">
                    <a:srgbClr val="000000">
                      <a:alpha val="43137"/>
                    </a:srgbClr>
                  </a:outerShdw>
                </a:effectLst>
              </a:rPr>
              <a:t>: an economic structure within which economic activity is controlled through the exercise of economic power.</a:t>
            </a:r>
          </a:p>
          <a:p>
            <a:pPr>
              <a:spcAft>
                <a:spcPts val="1800"/>
              </a:spcAft>
              <a:tabLst>
                <a:tab pos="457200" algn="l"/>
              </a:tabLst>
              <a:defRPr/>
            </a:pPr>
            <a:r>
              <a:rPr lang="en-US" sz="2400" i="1" u="sng" dirty="0">
                <a:solidFill>
                  <a:schemeClr val="tx2"/>
                </a:solidFill>
              </a:rPr>
              <a:t>Statism</a:t>
            </a:r>
            <a:r>
              <a:rPr lang="en-US" sz="2400" dirty="0">
                <a:solidFill>
                  <a:schemeClr val="tx2"/>
                </a:solidFill>
              </a:rPr>
              <a:t>: an economic structure within which economic activity is controlled through the exercise of state power.</a:t>
            </a:r>
          </a:p>
          <a:p>
            <a:pPr>
              <a:spcAft>
                <a:spcPct val="40000"/>
              </a:spcAft>
              <a:tabLst>
                <a:tab pos="457200" algn="l"/>
              </a:tabLst>
              <a:defRPr/>
            </a:pPr>
            <a:r>
              <a:rPr lang="en-US" sz="2400" i="1" u="sng" dirty="0">
                <a:solidFill>
                  <a:schemeClr val="tx2"/>
                </a:solidFill>
              </a:rPr>
              <a:t>Socialism</a:t>
            </a:r>
            <a:r>
              <a:rPr lang="en-US" sz="2400" dirty="0">
                <a:solidFill>
                  <a:schemeClr val="tx2"/>
                </a:solidFill>
              </a:rPr>
              <a:t>:</a:t>
            </a:r>
            <a:r>
              <a:rPr lang="en-US" sz="2400" i="1" dirty="0">
                <a:solidFill>
                  <a:schemeClr val="tx2"/>
                </a:solidFill>
              </a:rPr>
              <a:t> </a:t>
            </a:r>
            <a:r>
              <a:rPr lang="en-US" sz="2400" dirty="0">
                <a:solidFill>
                  <a:schemeClr val="tx2"/>
                </a:solidFill>
              </a:rPr>
              <a:t>an economic structure within which economic activity is controlled through the exercise of “social power” -- power based on capacity to mobilize voluntary cooperation and collective action. </a:t>
            </a:r>
          </a:p>
          <a:p>
            <a:pPr>
              <a:spcAft>
                <a:spcPct val="40000"/>
              </a:spcAft>
              <a:tabLst>
                <a:tab pos="457200" algn="l"/>
              </a:tabLst>
              <a:defRPr/>
            </a:pPr>
            <a:endParaRPr lang="en-US" sz="2400" dirty="0">
              <a:solidFill>
                <a:prstClr val="black"/>
              </a:solidFill>
              <a:effectLst>
                <a:outerShdw blurRad="38100" dist="38100" dir="2700000" algn="tl">
                  <a:srgbClr val="000000"/>
                </a:outerShdw>
              </a:effectLst>
            </a:endParaRPr>
          </a:p>
        </p:txBody>
      </p:sp>
    </p:spTree>
    <p:extLst>
      <p:ext uri="{BB962C8B-B14F-4D97-AF65-F5344CB8AC3E}">
        <p14:creationId xmlns:p14="http://schemas.microsoft.com/office/powerpoint/2010/main" val="27357245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2"/>
          <p:cNvSpPr>
            <a:spLocks noChangeArrowheads="1"/>
          </p:cNvSpPr>
          <p:nvPr/>
        </p:nvSpPr>
        <p:spPr bwMode="auto">
          <a:xfrm>
            <a:off x="685800" y="363854"/>
            <a:ext cx="7696200" cy="5949321"/>
          </a:xfrm>
          <a:prstGeom prst="rect">
            <a:avLst/>
          </a:prstGeom>
          <a:solidFill>
            <a:schemeClr val="tx2"/>
          </a:solidFill>
          <a:ln w="38100">
            <a:solidFill>
              <a:schemeClr val="tx1"/>
            </a:solidFill>
            <a:miter lim="800000"/>
            <a:headEnd/>
            <a:tailEnd/>
          </a:ln>
          <a:effectLst/>
        </p:spPr>
        <p:txBody>
          <a:bodyPr wrap="square" lIns="274320" tIns="182880" rIns="274320" anchor="ctr">
            <a:spAutoFit/>
          </a:bodyPr>
          <a:lstStyle/>
          <a:p>
            <a:pPr algn="ctr">
              <a:tabLst>
                <a:tab pos="457200" algn="l"/>
              </a:tabLst>
              <a:defRPr/>
            </a:pPr>
            <a:r>
              <a:rPr lang="en-US" sz="2400" b="1" dirty="0">
                <a:solidFill>
                  <a:prstClr val="white"/>
                </a:solidFill>
                <a:effectLst>
                  <a:outerShdw blurRad="38100" dist="38100" dir="2700000" algn="tl">
                    <a:srgbClr val="000000"/>
                  </a:outerShdw>
                </a:effectLst>
              </a:rPr>
              <a:t>POWER WITHIN ECONOMIC STRUCTURES:</a:t>
            </a:r>
          </a:p>
          <a:p>
            <a:pPr algn="ctr">
              <a:spcAft>
                <a:spcPts val="2400"/>
              </a:spcAft>
              <a:tabLst>
                <a:tab pos="457200" algn="l"/>
              </a:tabLst>
              <a:defRPr/>
            </a:pPr>
            <a:r>
              <a:rPr lang="en-US" sz="2400" b="1" dirty="0">
                <a:solidFill>
                  <a:prstClr val="white"/>
                </a:solidFill>
                <a:effectLst>
                  <a:outerShdw blurRad="38100" dist="38100" dir="2700000" algn="tl">
                    <a:srgbClr val="000000"/>
                  </a:outerShdw>
                </a:effectLst>
              </a:rPr>
              <a:t>CAPITALISM, STATISM AND SOCIALISM</a:t>
            </a:r>
          </a:p>
          <a:p>
            <a:pPr>
              <a:spcAft>
                <a:spcPts val="1800"/>
              </a:spcAft>
              <a:tabLst>
                <a:tab pos="457200" algn="l"/>
              </a:tabLst>
              <a:defRPr/>
            </a:pPr>
            <a:r>
              <a:rPr lang="en-US" sz="2400" i="1" u="sng" dirty="0" smtClean="0">
                <a:solidFill>
                  <a:srgbClr val="FFFF00"/>
                </a:solidFill>
                <a:effectLst>
                  <a:outerShdw blurRad="38100" dist="38100" dir="2700000" algn="tl">
                    <a:srgbClr val="000000">
                      <a:alpha val="43137"/>
                    </a:srgbClr>
                  </a:outerShdw>
                </a:effectLst>
              </a:rPr>
              <a:t>Capitalism</a:t>
            </a:r>
            <a:r>
              <a:rPr lang="en-US" sz="2400" dirty="0">
                <a:solidFill>
                  <a:srgbClr val="FFFF00"/>
                </a:solidFill>
                <a:effectLst>
                  <a:outerShdw blurRad="38100" dist="38100" dir="2700000" algn="tl">
                    <a:srgbClr val="000000">
                      <a:alpha val="43137"/>
                    </a:srgbClr>
                  </a:outerShdw>
                </a:effectLst>
              </a:rPr>
              <a:t>: an economic structure within which economic activity is controlled through the exercise of economic power.</a:t>
            </a:r>
          </a:p>
          <a:p>
            <a:pPr>
              <a:spcAft>
                <a:spcPts val="1800"/>
              </a:spcAft>
              <a:tabLst>
                <a:tab pos="457200" algn="l"/>
              </a:tabLst>
              <a:defRPr/>
            </a:pPr>
            <a:r>
              <a:rPr lang="en-US" sz="2400" i="1" u="sng" dirty="0">
                <a:solidFill>
                  <a:srgbClr val="FFFF00"/>
                </a:solidFill>
                <a:effectLst>
                  <a:outerShdw blurRad="38100" dist="38100" dir="2700000" algn="tl">
                    <a:srgbClr val="000000">
                      <a:alpha val="43137"/>
                    </a:srgbClr>
                  </a:outerShdw>
                </a:effectLst>
              </a:rPr>
              <a:t>Statism</a:t>
            </a:r>
            <a:r>
              <a:rPr lang="en-US" sz="2400" dirty="0">
                <a:solidFill>
                  <a:srgbClr val="FFFF00"/>
                </a:solidFill>
                <a:effectLst>
                  <a:outerShdw blurRad="38100" dist="38100" dir="2700000" algn="tl">
                    <a:srgbClr val="000000">
                      <a:alpha val="43137"/>
                    </a:srgbClr>
                  </a:outerShdw>
                </a:effectLst>
              </a:rPr>
              <a:t>: an economic structure within which economic activity is controlled through the exercise of state power.</a:t>
            </a:r>
          </a:p>
          <a:p>
            <a:pPr>
              <a:spcAft>
                <a:spcPct val="40000"/>
              </a:spcAft>
              <a:tabLst>
                <a:tab pos="457200" algn="l"/>
              </a:tabLst>
              <a:defRPr/>
            </a:pPr>
            <a:r>
              <a:rPr lang="en-US" sz="2400" i="1" u="sng" dirty="0">
                <a:solidFill>
                  <a:schemeClr val="tx2"/>
                </a:solidFill>
              </a:rPr>
              <a:t>Socialism</a:t>
            </a:r>
            <a:r>
              <a:rPr lang="en-US" sz="2400" dirty="0">
                <a:solidFill>
                  <a:schemeClr val="tx2"/>
                </a:solidFill>
              </a:rPr>
              <a:t>:</a:t>
            </a:r>
            <a:r>
              <a:rPr lang="en-US" sz="2400" i="1" dirty="0">
                <a:solidFill>
                  <a:schemeClr val="tx2"/>
                </a:solidFill>
              </a:rPr>
              <a:t> </a:t>
            </a:r>
            <a:r>
              <a:rPr lang="en-US" sz="2400" dirty="0">
                <a:solidFill>
                  <a:schemeClr val="tx2"/>
                </a:solidFill>
              </a:rPr>
              <a:t>an economic structure within which economic activity is controlled through the exercise of “social power” -- power based on capacity to mobilize voluntary cooperation and collective action. </a:t>
            </a:r>
          </a:p>
          <a:p>
            <a:pPr>
              <a:spcAft>
                <a:spcPct val="40000"/>
              </a:spcAft>
              <a:tabLst>
                <a:tab pos="457200" algn="l"/>
              </a:tabLst>
              <a:defRPr/>
            </a:pPr>
            <a:endParaRPr lang="en-US" sz="2400" dirty="0">
              <a:solidFill>
                <a:prstClr val="black"/>
              </a:solidFill>
              <a:effectLst>
                <a:outerShdw blurRad="38100" dist="38100" dir="2700000" algn="tl">
                  <a:srgbClr val="000000"/>
                </a:outerShdw>
              </a:effectLst>
            </a:endParaRPr>
          </a:p>
        </p:txBody>
      </p:sp>
    </p:spTree>
    <p:extLst>
      <p:ext uri="{BB962C8B-B14F-4D97-AF65-F5344CB8AC3E}">
        <p14:creationId xmlns:p14="http://schemas.microsoft.com/office/powerpoint/2010/main" val="23869970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2"/>
          <p:cNvSpPr>
            <a:spLocks noChangeArrowheads="1"/>
          </p:cNvSpPr>
          <p:nvPr/>
        </p:nvSpPr>
        <p:spPr bwMode="auto">
          <a:xfrm>
            <a:off x="685800" y="363854"/>
            <a:ext cx="7696200" cy="5949321"/>
          </a:xfrm>
          <a:prstGeom prst="rect">
            <a:avLst/>
          </a:prstGeom>
          <a:solidFill>
            <a:schemeClr val="tx2"/>
          </a:solidFill>
          <a:ln w="38100">
            <a:solidFill>
              <a:schemeClr val="tx1"/>
            </a:solidFill>
            <a:miter lim="800000"/>
            <a:headEnd/>
            <a:tailEnd/>
          </a:ln>
          <a:effectLst/>
        </p:spPr>
        <p:txBody>
          <a:bodyPr wrap="square" lIns="274320" tIns="182880" rIns="274320" anchor="ctr">
            <a:spAutoFit/>
          </a:bodyPr>
          <a:lstStyle/>
          <a:p>
            <a:pPr algn="ctr">
              <a:tabLst>
                <a:tab pos="457200" algn="l"/>
              </a:tabLst>
              <a:defRPr/>
            </a:pPr>
            <a:r>
              <a:rPr lang="en-US" sz="2400" b="1" dirty="0">
                <a:solidFill>
                  <a:prstClr val="white"/>
                </a:solidFill>
                <a:effectLst>
                  <a:outerShdw blurRad="38100" dist="38100" dir="2700000" algn="tl">
                    <a:srgbClr val="000000"/>
                  </a:outerShdw>
                </a:effectLst>
              </a:rPr>
              <a:t>POWER WITHIN ECONOMIC STRUCTURES:</a:t>
            </a:r>
          </a:p>
          <a:p>
            <a:pPr algn="ctr">
              <a:spcAft>
                <a:spcPts val="2400"/>
              </a:spcAft>
              <a:tabLst>
                <a:tab pos="457200" algn="l"/>
              </a:tabLst>
              <a:defRPr/>
            </a:pPr>
            <a:r>
              <a:rPr lang="en-US" sz="2400" b="1" dirty="0">
                <a:solidFill>
                  <a:prstClr val="white"/>
                </a:solidFill>
                <a:effectLst>
                  <a:outerShdw blurRad="38100" dist="38100" dir="2700000" algn="tl">
                    <a:srgbClr val="000000"/>
                  </a:outerShdw>
                </a:effectLst>
              </a:rPr>
              <a:t>CAPITALISM, STATISM AND SOCIALISM</a:t>
            </a:r>
          </a:p>
          <a:p>
            <a:pPr>
              <a:spcAft>
                <a:spcPts val="1800"/>
              </a:spcAft>
              <a:tabLst>
                <a:tab pos="457200" algn="l"/>
              </a:tabLst>
              <a:defRPr/>
            </a:pPr>
            <a:r>
              <a:rPr lang="en-US" sz="2400" i="1" u="sng" dirty="0" smtClean="0">
                <a:solidFill>
                  <a:srgbClr val="FFFF00"/>
                </a:solidFill>
                <a:effectLst>
                  <a:outerShdw blurRad="38100" dist="38100" dir="2700000" algn="tl">
                    <a:srgbClr val="000000">
                      <a:alpha val="43137"/>
                    </a:srgbClr>
                  </a:outerShdw>
                </a:effectLst>
              </a:rPr>
              <a:t>Capitalism</a:t>
            </a:r>
            <a:r>
              <a:rPr lang="en-US" sz="2400" dirty="0">
                <a:solidFill>
                  <a:srgbClr val="FFFF00"/>
                </a:solidFill>
                <a:effectLst>
                  <a:outerShdw blurRad="38100" dist="38100" dir="2700000" algn="tl">
                    <a:srgbClr val="000000">
                      <a:alpha val="43137"/>
                    </a:srgbClr>
                  </a:outerShdw>
                </a:effectLst>
              </a:rPr>
              <a:t>: an economic structure within which economic activity is controlled through the exercise of economic power.</a:t>
            </a:r>
          </a:p>
          <a:p>
            <a:pPr>
              <a:spcAft>
                <a:spcPts val="1800"/>
              </a:spcAft>
              <a:tabLst>
                <a:tab pos="457200" algn="l"/>
              </a:tabLst>
              <a:defRPr/>
            </a:pPr>
            <a:r>
              <a:rPr lang="en-US" sz="2400" i="1" u="sng" dirty="0">
                <a:solidFill>
                  <a:srgbClr val="FFFF00"/>
                </a:solidFill>
                <a:effectLst>
                  <a:outerShdw blurRad="38100" dist="38100" dir="2700000" algn="tl">
                    <a:srgbClr val="000000">
                      <a:alpha val="43137"/>
                    </a:srgbClr>
                  </a:outerShdw>
                </a:effectLst>
              </a:rPr>
              <a:t>Statism</a:t>
            </a:r>
            <a:r>
              <a:rPr lang="en-US" sz="2400" dirty="0">
                <a:solidFill>
                  <a:srgbClr val="FFFF00"/>
                </a:solidFill>
                <a:effectLst>
                  <a:outerShdw blurRad="38100" dist="38100" dir="2700000" algn="tl">
                    <a:srgbClr val="000000">
                      <a:alpha val="43137"/>
                    </a:srgbClr>
                  </a:outerShdw>
                </a:effectLst>
              </a:rPr>
              <a:t>: an economic structure within which economic activity is controlled through the exercise of state power.</a:t>
            </a:r>
          </a:p>
          <a:p>
            <a:pPr>
              <a:spcAft>
                <a:spcPct val="40000"/>
              </a:spcAft>
              <a:tabLst>
                <a:tab pos="457200" algn="l"/>
              </a:tabLst>
              <a:defRPr/>
            </a:pPr>
            <a:r>
              <a:rPr lang="en-US" sz="2400" i="1" u="sng" dirty="0">
                <a:solidFill>
                  <a:srgbClr val="FFFF00"/>
                </a:solidFill>
                <a:effectLst>
                  <a:outerShdw blurRad="38100" dist="38100" dir="2700000" algn="tl">
                    <a:srgbClr val="000000"/>
                  </a:outerShdw>
                </a:effectLst>
              </a:rPr>
              <a:t>Socialism</a:t>
            </a:r>
            <a:r>
              <a:rPr lang="en-US" sz="2400" dirty="0">
                <a:solidFill>
                  <a:srgbClr val="FFFF00"/>
                </a:solidFill>
                <a:effectLst>
                  <a:outerShdw blurRad="38100" dist="38100" dir="2700000" algn="tl">
                    <a:srgbClr val="000000"/>
                  </a:outerShdw>
                </a:effectLst>
              </a:rPr>
              <a:t>:</a:t>
            </a:r>
            <a:r>
              <a:rPr lang="en-US" sz="2400" i="1" dirty="0">
                <a:solidFill>
                  <a:srgbClr val="FFFF00"/>
                </a:solidFill>
                <a:effectLst>
                  <a:outerShdw blurRad="38100" dist="38100" dir="2700000" algn="tl">
                    <a:srgbClr val="000000"/>
                  </a:outerShdw>
                </a:effectLst>
              </a:rPr>
              <a:t> </a:t>
            </a:r>
            <a:r>
              <a:rPr lang="en-US" sz="2400" dirty="0">
                <a:solidFill>
                  <a:srgbClr val="FFFF00"/>
                </a:solidFill>
                <a:effectLst>
                  <a:outerShdw blurRad="38100" dist="38100" dir="2700000" algn="tl">
                    <a:srgbClr val="000000">
                      <a:alpha val="43137"/>
                    </a:srgbClr>
                  </a:outerShdw>
                </a:effectLst>
              </a:rPr>
              <a:t>an economic structure within which economic activity is controlled through the exercise of “social power” -- power based on capacity to mobilize voluntary cooperation and collective action. </a:t>
            </a:r>
          </a:p>
          <a:p>
            <a:pPr>
              <a:spcAft>
                <a:spcPct val="40000"/>
              </a:spcAft>
              <a:tabLst>
                <a:tab pos="457200" algn="l"/>
              </a:tabLst>
              <a:defRPr/>
            </a:pPr>
            <a:endParaRPr lang="en-US" sz="2400" dirty="0">
              <a:solidFill>
                <a:prstClr val="black"/>
              </a:solidFill>
              <a:effectLst>
                <a:outerShdw blurRad="38100" dist="38100" dir="2700000" algn="tl">
                  <a:srgbClr val="000000"/>
                </a:outerShdw>
              </a:effectLst>
            </a:endParaRPr>
          </a:p>
        </p:txBody>
      </p:sp>
    </p:spTree>
    <p:extLst>
      <p:ext uri="{BB962C8B-B14F-4D97-AF65-F5344CB8AC3E}">
        <p14:creationId xmlns:p14="http://schemas.microsoft.com/office/powerpoint/2010/main" val="1192711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4" name="TextBox 3"/>
          <p:cNvSpPr txBox="1"/>
          <p:nvPr/>
        </p:nvSpPr>
        <p:spPr>
          <a:xfrm>
            <a:off x="291292" y="96982"/>
            <a:ext cx="8458200" cy="6555641"/>
          </a:xfrm>
          <a:prstGeom prst="rect">
            <a:avLst/>
          </a:prstGeom>
          <a:solidFill>
            <a:schemeClr val="accent5">
              <a:lumMod val="50000"/>
            </a:schemeClr>
          </a:solidFill>
          <a:ln w="38100">
            <a:solidFill>
              <a:schemeClr val="tx1"/>
            </a:solidFill>
          </a:ln>
        </p:spPr>
        <p:txBody>
          <a:bodyPr wrap="square" lIns="365760" tIns="274320" rIns="365760" bIns="365760">
            <a:spAutoFit/>
          </a:bodyPr>
          <a:lstStyle/>
          <a:p>
            <a:pPr marL="403225" indent="-4763" algn="ctr">
              <a:spcAft>
                <a:spcPts val="1200"/>
              </a:spcAft>
              <a:defRPr/>
            </a:pPr>
            <a:r>
              <a:rPr lang="en-US" sz="3400" b="1" cap="small" dirty="0" smtClean="0">
                <a:solidFill>
                  <a:prstClr val="white"/>
                </a:solidFill>
                <a:effectLst>
                  <a:outerShdw blurRad="38100" dist="38100" dir="2700000" algn="tl">
                    <a:srgbClr val="000000">
                      <a:alpha val="43137"/>
                    </a:srgbClr>
                  </a:outerShdw>
                </a:effectLst>
              </a:rPr>
              <a:t>Foundational Proposition of Critical Social Science</a:t>
            </a:r>
          </a:p>
          <a:p>
            <a:pPr marL="398463">
              <a:defRPr/>
            </a:pPr>
            <a:r>
              <a:rPr lang="en-US" sz="2800" i="1" dirty="0" smtClean="0">
                <a:solidFill>
                  <a:prstClr val="white"/>
                </a:solidFill>
                <a:effectLst>
                  <a:outerShdw blurRad="38100" dist="38100" dir="2700000" algn="tl">
                    <a:srgbClr val="000000">
                      <a:alpha val="43137"/>
                    </a:srgbClr>
                  </a:outerShdw>
                </a:effectLst>
              </a:rPr>
              <a:t>Many </a:t>
            </a:r>
            <a:r>
              <a:rPr lang="en-US" sz="2800" i="1" dirty="0">
                <a:solidFill>
                  <a:prstClr val="white"/>
                </a:solidFill>
                <a:effectLst>
                  <a:outerShdw blurRad="38100" dist="38100" dir="2700000" algn="tl">
                    <a:srgbClr val="000000">
                      <a:alpha val="43137"/>
                    </a:srgbClr>
                  </a:outerShdw>
                </a:effectLst>
              </a:rPr>
              <a:t>forms of human suffering and many deficits in human flourishing are the result of existing institutions and social structures. </a:t>
            </a:r>
          </a:p>
          <a:p>
            <a:pPr marL="403225" algn="ctr">
              <a:defRPr/>
            </a:pPr>
            <a:endParaRPr lang="en-US" sz="3200" b="1" cap="small" dirty="0" smtClean="0">
              <a:solidFill>
                <a:prstClr val="white"/>
              </a:solidFill>
              <a:effectLst>
                <a:outerShdw blurRad="38100" dist="38100" dir="2700000" algn="tl">
                  <a:srgbClr val="000000">
                    <a:alpha val="43137"/>
                  </a:srgbClr>
                </a:outerShdw>
              </a:effectLst>
            </a:endParaRPr>
          </a:p>
          <a:p>
            <a:pPr marL="403225" algn="ctr">
              <a:spcAft>
                <a:spcPts val="1200"/>
              </a:spcAft>
              <a:defRPr/>
            </a:pPr>
            <a:r>
              <a:rPr lang="en-US" sz="3400" b="1" cap="small" dirty="0" smtClean="0">
                <a:solidFill>
                  <a:schemeClr val="accent5">
                    <a:lumMod val="50000"/>
                  </a:schemeClr>
                </a:solidFill>
              </a:rPr>
              <a:t>Foundational </a:t>
            </a:r>
            <a:r>
              <a:rPr lang="en-US" sz="3400" b="1" cap="small" dirty="0">
                <a:solidFill>
                  <a:schemeClr val="accent5">
                    <a:lumMod val="50000"/>
                  </a:schemeClr>
                </a:solidFill>
              </a:rPr>
              <a:t>Proposition of </a:t>
            </a:r>
            <a:r>
              <a:rPr lang="en-US" sz="3400" b="1" cap="small" dirty="0" smtClean="0">
                <a:solidFill>
                  <a:schemeClr val="accent5">
                    <a:lumMod val="50000"/>
                  </a:schemeClr>
                </a:solidFill>
              </a:rPr>
              <a:t>Emancipatory Social </a:t>
            </a:r>
            <a:r>
              <a:rPr lang="en-US" sz="3400" b="1" cap="small" dirty="0">
                <a:solidFill>
                  <a:schemeClr val="accent5">
                    <a:lumMod val="50000"/>
                  </a:schemeClr>
                </a:solidFill>
              </a:rPr>
              <a:t>Theory</a:t>
            </a:r>
          </a:p>
          <a:p>
            <a:pPr marL="403225">
              <a:spcAft>
                <a:spcPts val="600"/>
              </a:spcAft>
              <a:defRPr/>
            </a:pPr>
            <a:r>
              <a:rPr lang="en-US" sz="2800" i="1" dirty="0" smtClean="0">
                <a:solidFill>
                  <a:schemeClr val="accent5">
                    <a:lumMod val="50000"/>
                  </a:schemeClr>
                </a:solidFill>
              </a:rPr>
              <a:t>Transforming </a:t>
            </a:r>
            <a:r>
              <a:rPr lang="en-US" sz="2800" i="1" dirty="0">
                <a:solidFill>
                  <a:schemeClr val="accent5">
                    <a:lumMod val="50000"/>
                  </a:schemeClr>
                </a:solidFill>
              </a:rPr>
              <a:t>those institutions and structures has the potential to substantially reduce human suffering and expand the possibilities for human </a:t>
            </a:r>
            <a:r>
              <a:rPr lang="en-US" sz="2800" i="1" dirty="0" smtClean="0">
                <a:solidFill>
                  <a:schemeClr val="accent5">
                    <a:lumMod val="50000"/>
                  </a:schemeClr>
                </a:solidFill>
              </a:rPr>
              <a:t>flourishing.</a:t>
            </a:r>
            <a:endParaRPr lang="en-US" sz="2800" dirty="0">
              <a:solidFill>
                <a:schemeClr val="accent5">
                  <a:lumMod val="50000"/>
                </a:schemeClr>
              </a:solidFill>
            </a:endParaRPr>
          </a:p>
        </p:txBody>
      </p:sp>
    </p:spTree>
    <p:extLst>
      <p:ext uri="{BB962C8B-B14F-4D97-AF65-F5344CB8AC3E}">
        <p14:creationId xmlns:p14="http://schemas.microsoft.com/office/powerpoint/2010/main" val="747366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26306" name="Text Box 2"/>
          <p:cNvSpPr txBox="1">
            <a:spLocks noChangeArrowheads="1"/>
          </p:cNvSpPr>
          <p:nvPr/>
        </p:nvSpPr>
        <p:spPr bwMode="auto">
          <a:xfrm>
            <a:off x="457200" y="762000"/>
            <a:ext cx="8229600" cy="4816475"/>
          </a:xfrm>
          <a:prstGeom prst="rect">
            <a:avLst/>
          </a:prstGeom>
          <a:solidFill>
            <a:schemeClr val="tx2"/>
          </a:solidFill>
          <a:ln w="38100" algn="ctr">
            <a:solidFill>
              <a:schemeClr val="tx1"/>
            </a:solidFill>
            <a:miter lim="800000"/>
            <a:headEnd/>
            <a:tailEnd/>
          </a:ln>
          <a:effectLst/>
        </p:spPr>
        <p:txBody>
          <a:bodyPr lIns="182880" rIns="365760">
            <a:spAutoFit/>
          </a:bodyPr>
          <a:lstStyle/>
          <a:p>
            <a:pPr marL="457200" indent="-457200" algn="ctr">
              <a:tabLst>
                <a:tab pos="685800" algn="l"/>
              </a:tabLst>
              <a:defRPr/>
            </a:pPr>
            <a:endParaRPr lang="en-US" sz="2000" b="1" dirty="0">
              <a:solidFill>
                <a:prstClr val="white"/>
              </a:solidFill>
              <a:effectLst>
                <a:outerShdw blurRad="38100" dist="38100" dir="2700000" algn="tl">
                  <a:srgbClr val="000000"/>
                </a:outerShdw>
              </a:effectLst>
            </a:endParaRPr>
          </a:p>
          <a:p>
            <a:pPr marL="457200" indent="-457200" algn="ctr">
              <a:spcAft>
                <a:spcPts val="1800"/>
              </a:spcAft>
              <a:tabLst>
                <a:tab pos="685800" algn="l"/>
              </a:tabLst>
              <a:defRPr/>
            </a:pPr>
            <a:r>
              <a:rPr lang="en-US" sz="4000" b="1" dirty="0">
                <a:solidFill>
                  <a:prstClr val="white"/>
                </a:solidFill>
                <a:effectLst>
                  <a:outerShdw blurRad="38100" dist="38100" dir="2700000" algn="tl">
                    <a:srgbClr val="000000"/>
                  </a:outerShdw>
                </a:effectLst>
              </a:rPr>
              <a:t>The idea of </a:t>
            </a:r>
            <a:r>
              <a:rPr lang="en-US" sz="4000" b="1" i="1" dirty="0">
                <a:solidFill>
                  <a:prstClr val="white"/>
                </a:solidFill>
                <a:effectLst>
                  <a:outerShdw blurRad="38100" dist="38100" dir="2700000" algn="tl">
                    <a:srgbClr val="000000"/>
                  </a:outerShdw>
                </a:effectLst>
              </a:rPr>
              <a:t>HYBRIDS</a:t>
            </a:r>
            <a:r>
              <a:rPr lang="en-US" sz="4000" b="1" dirty="0">
                <a:solidFill>
                  <a:prstClr val="white"/>
                </a:solidFill>
                <a:effectLst>
                  <a:outerShdw blurRad="38100" dist="38100" dir="2700000" algn="tl">
                    <a:srgbClr val="000000"/>
                  </a:outerShdw>
                </a:effectLst>
              </a:rPr>
              <a:t>:</a:t>
            </a:r>
          </a:p>
          <a:p>
            <a:pPr marL="457200" indent="-457200">
              <a:spcBef>
                <a:spcPts val="0"/>
              </a:spcBef>
              <a:tabLst>
                <a:tab pos="685800" algn="l"/>
              </a:tabLst>
              <a:defRPr/>
            </a:pPr>
            <a:r>
              <a:rPr lang="en-US" sz="2800" b="1" dirty="0">
                <a:solidFill>
                  <a:prstClr val="white"/>
                </a:solidFill>
                <a:effectLst>
                  <a:outerShdw blurRad="38100" dist="38100" dir="2700000" algn="tl">
                    <a:srgbClr val="000000"/>
                  </a:outerShdw>
                </a:effectLst>
              </a:rPr>
              <a:t>	</a:t>
            </a:r>
            <a:r>
              <a:rPr lang="en-US" sz="2400" dirty="0">
                <a:solidFill>
                  <a:srgbClr val="FFFF00"/>
                </a:solidFill>
                <a:effectLst>
                  <a:outerShdw blurRad="38100" dist="38100" dir="2700000" algn="tl">
                    <a:srgbClr val="000000"/>
                  </a:outerShdw>
                </a:effectLst>
              </a:rPr>
              <a:t>All real economic systems are complex combinations of capitalism, statism, and socialism. We call an economy “capitalist” when capitalism is dominant. The possibility of socialism, therefore, revolves around the problem of </a:t>
            </a:r>
            <a:r>
              <a:rPr lang="en-US" sz="2400" u="sng" dirty="0">
                <a:solidFill>
                  <a:srgbClr val="FFFF00"/>
                </a:solidFill>
                <a:effectLst>
                  <a:outerShdw blurRad="38100" dist="38100" dir="2700000" algn="tl">
                    <a:srgbClr val="000000"/>
                  </a:outerShdw>
                </a:effectLst>
              </a:rPr>
              <a:t>enlarging</a:t>
            </a:r>
            <a:r>
              <a:rPr lang="en-US" sz="2400" dirty="0">
                <a:solidFill>
                  <a:srgbClr val="FFFF00"/>
                </a:solidFill>
                <a:effectLst>
                  <a:outerShdw blurRad="38100" dist="38100" dir="2700000" algn="tl">
                    <a:srgbClr val="000000"/>
                  </a:outerShdw>
                </a:effectLst>
              </a:rPr>
              <a:t> and </a:t>
            </a:r>
            <a:r>
              <a:rPr lang="en-US" sz="2400" u="sng" dirty="0">
                <a:solidFill>
                  <a:srgbClr val="FFFF00"/>
                </a:solidFill>
                <a:effectLst>
                  <a:outerShdw blurRad="38100" dist="38100" dir="2700000" algn="tl">
                    <a:srgbClr val="000000"/>
                  </a:outerShdw>
                </a:effectLst>
              </a:rPr>
              <a:t>deepening </a:t>
            </a:r>
            <a:r>
              <a:rPr lang="en-US" sz="2400" dirty="0">
                <a:solidFill>
                  <a:srgbClr val="FFFF00"/>
                </a:solidFill>
                <a:effectLst>
                  <a:outerShdw blurRad="38100" dist="38100" dir="2700000" algn="tl">
                    <a:srgbClr val="000000"/>
                  </a:outerShdw>
                </a:effectLst>
              </a:rPr>
              <a:t>the socialist component of the hybrid and </a:t>
            </a:r>
            <a:r>
              <a:rPr lang="en-US" sz="2400" u="sng" dirty="0">
                <a:solidFill>
                  <a:srgbClr val="FFFF00"/>
                </a:solidFill>
                <a:effectLst>
                  <a:outerShdw blurRad="38100" dist="38100" dir="2700000" algn="tl">
                    <a:srgbClr val="000000"/>
                  </a:outerShdw>
                </a:effectLst>
              </a:rPr>
              <a:t>weakening</a:t>
            </a:r>
            <a:r>
              <a:rPr lang="en-US" sz="2400" dirty="0">
                <a:solidFill>
                  <a:srgbClr val="FFFF00"/>
                </a:solidFill>
                <a:effectLst>
                  <a:outerShdw blurRad="38100" dist="38100" dir="2700000" algn="tl">
                    <a:srgbClr val="000000"/>
                  </a:outerShdw>
                </a:effectLst>
              </a:rPr>
              <a:t> the capitalist component. I refer to this as the problem of building </a:t>
            </a:r>
            <a:r>
              <a:rPr lang="en-US" sz="2400" u="sng" dirty="0">
                <a:solidFill>
                  <a:srgbClr val="FFFF00"/>
                </a:solidFill>
                <a:effectLst>
                  <a:outerShdw blurRad="38100" dist="38100" dir="2700000" algn="tl">
                    <a:srgbClr val="000000"/>
                  </a:outerShdw>
                </a:effectLst>
              </a:rPr>
              <a:t>configurations of social empowerment</a:t>
            </a:r>
            <a:r>
              <a:rPr lang="en-US" sz="2400" dirty="0">
                <a:solidFill>
                  <a:srgbClr val="FFFF00"/>
                </a:solidFill>
                <a:effectLst>
                  <a:outerShdw blurRad="38100" dist="38100" dir="2700000" algn="tl">
                    <a:srgbClr val="000000"/>
                  </a:outerShdw>
                </a:effectLst>
              </a:rPr>
              <a:t>. </a:t>
            </a:r>
          </a:p>
          <a:p>
            <a:pPr marL="457200" indent="-457200">
              <a:spcBef>
                <a:spcPct val="50000"/>
              </a:spcBef>
              <a:tabLst>
                <a:tab pos="685800" algn="l"/>
              </a:tabLst>
              <a:defRPr/>
            </a:pPr>
            <a:endParaRPr lang="en-US" sz="2400" b="1" dirty="0">
              <a:solidFill>
                <a:prstClr val="white"/>
              </a:solidFill>
              <a:effectLst>
                <a:outerShdw blurRad="38100" dist="38100" dir="2700000" algn="tl">
                  <a:srgbClr val="000000"/>
                </a:outerShdw>
              </a:effectLst>
            </a:endParaRPr>
          </a:p>
        </p:txBody>
      </p:sp>
    </p:spTree>
    <p:extLst>
      <p:ext uri="{BB962C8B-B14F-4D97-AF65-F5344CB8AC3E}">
        <p14:creationId xmlns:p14="http://schemas.microsoft.com/office/powerpoint/2010/main" val="36255568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4" name="TextBox 3"/>
          <p:cNvSpPr txBox="1"/>
          <p:nvPr/>
        </p:nvSpPr>
        <p:spPr>
          <a:xfrm>
            <a:off x="296834" y="96981"/>
            <a:ext cx="8458200" cy="6555641"/>
          </a:xfrm>
          <a:prstGeom prst="rect">
            <a:avLst/>
          </a:prstGeom>
          <a:solidFill>
            <a:schemeClr val="accent5">
              <a:lumMod val="50000"/>
            </a:schemeClr>
          </a:solidFill>
          <a:ln w="38100">
            <a:solidFill>
              <a:schemeClr val="tx1"/>
            </a:solidFill>
          </a:ln>
        </p:spPr>
        <p:txBody>
          <a:bodyPr wrap="square" lIns="365760" tIns="274320" rIns="365760" bIns="365760">
            <a:spAutoFit/>
          </a:bodyPr>
          <a:lstStyle/>
          <a:p>
            <a:pPr marL="403225" indent="-4763" algn="ctr">
              <a:spcAft>
                <a:spcPts val="1200"/>
              </a:spcAft>
              <a:defRPr/>
            </a:pPr>
            <a:r>
              <a:rPr lang="en-US" sz="3400" b="1" cap="small" dirty="0" smtClean="0">
                <a:solidFill>
                  <a:prstClr val="white"/>
                </a:solidFill>
                <a:effectLst>
                  <a:outerShdw blurRad="38100" dist="38100" dir="2700000" algn="tl">
                    <a:srgbClr val="000000">
                      <a:alpha val="43137"/>
                    </a:srgbClr>
                  </a:outerShdw>
                </a:effectLst>
              </a:rPr>
              <a:t>Foundational Proposition of Critical Social Science</a:t>
            </a:r>
          </a:p>
          <a:p>
            <a:pPr marL="398463">
              <a:defRPr/>
            </a:pPr>
            <a:r>
              <a:rPr lang="en-US" sz="2800" i="1" dirty="0" smtClean="0">
                <a:solidFill>
                  <a:prstClr val="white"/>
                </a:solidFill>
                <a:effectLst>
                  <a:outerShdw blurRad="38100" dist="38100" dir="2700000" algn="tl">
                    <a:srgbClr val="000000">
                      <a:alpha val="43137"/>
                    </a:srgbClr>
                  </a:outerShdw>
                </a:effectLst>
              </a:rPr>
              <a:t>Many </a:t>
            </a:r>
            <a:r>
              <a:rPr lang="en-US" sz="2800" i="1" dirty="0">
                <a:solidFill>
                  <a:prstClr val="white"/>
                </a:solidFill>
                <a:effectLst>
                  <a:outerShdw blurRad="38100" dist="38100" dir="2700000" algn="tl">
                    <a:srgbClr val="000000">
                      <a:alpha val="43137"/>
                    </a:srgbClr>
                  </a:outerShdw>
                </a:effectLst>
              </a:rPr>
              <a:t>forms of human suffering and many deficits in human flourishing are the result of existing institutions and social structures. </a:t>
            </a:r>
          </a:p>
          <a:p>
            <a:pPr marL="403225" algn="ctr">
              <a:defRPr/>
            </a:pPr>
            <a:endParaRPr lang="en-US" sz="3200" b="1" cap="small" dirty="0" smtClean="0">
              <a:solidFill>
                <a:prstClr val="white"/>
              </a:solidFill>
              <a:effectLst>
                <a:outerShdw blurRad="38100" dist="38100" dir="2700000" algn="tl">
                  <a:srgbClr val="000000">
                    <a:alpha val="43137"/>
                  </a:srgbClr>
                </a:outerShdw>
              </a:effectLst>
            </a:endParaRPr>
          </a:p>
          <a:p>
            <a:pPr marL="403225" algn="ctr">
              <a:spcAft>
                <a:spcPts val="1200"/>
              </a:spcAft>
              <a:defRPr/>
            </a:pPr>
            <a:r>
              <a:rPr lang="en-US" sz="3400" b="1" cap="small" dirty="0" smtClean="0">
                <a:solidFill>
                  <a:prstClr val="white"/>
                </a:solidFill>
                <a:effectLst>
                  <a:outerShdw blurRad="38100" dist="38100" dir="2700000" algn="tl">
                    <a:srgbClr val="000000">
                      <a:alpha val="43137"/>
                    </a:srgbClr>
                  </a:outerShdw>
                </a:effectLst>
              </a:rPr>
              <a:t>Foundational </a:t>
            </a:r>
            <a:r>
              <a:rPr lang="en-US" sz="3400" b="1" cap="small" dirty="0">
                <a:solidFill>
                  <a:prstClr val="white"/>
                </a:solidFill>
                <a:effectLst>
                  <a:outerShdw blurRad="38100" dist="38100" dir="2700000" algn="tl">
                    <a:srgbClr val="000000">
                      <a:alpha val="43137"/>
                    </a:srgbClr>
                  </a:outerShdw>
                </a:effectLst>
              </a:rPr>
              <a:t>Proposition of </a:t>
            </a:r>
            <a:r>
              <a:rPr lang="en-US" sz="3400" b="1" cap="small" dirty="0" smtClean="0">
                <a:solidFill>
                  <a:prstClr val="white"/>
                </a:solidFill>
                <a:effectLst>
                  <a:outerShdw blurRad="38100" dist="38100" dir="2700000" algn="tl">
                    <a:srgbClr val="000000">
                      <a:alpha val="43137"/>
                    </a:srgbClr>
                  </a:outerShdw>
                </a:effectLst>
              </a:rPr>
              <a:t>Emancipatory Social Science</a:t>
            </a:r>
            <a:endParaRPr lang="en-US" sz="3400" b="1" cap="small" dirty="0">
              <a:solidFill>
                <a:prstClr val="white"/>
              </a:solidFill>
              <a:effectLst>
                <a:outerShdw blurRad="38100" dist="38100" dir="2700000" algn="tl">
                  <a:srgbClr val="000000">
                    <a:alpha val="43137"/>
                  </a:srgbClr>
                </a:outerShdw>
              </a:effectLst>
            </a:endParaRPr>
          </a:p>
          <a:p>
            <a:pPr marL="403225">
              <a:spcAft>
                <a:spcPts val="600"/>
              </a:spcAft>
              <a:defRPr/>
            </a:pPr>
            <a:r>
              <a:rPr lang="en-US" sz="2800" i="1" dirty="0" smtClean="0">
                <a:solidFill>
                  <a:prstClr val="white"/>
                </a:solidFill>
                <a:effectLst>
                  <a:outerShdw blurRad="38100" dist="38100" dir="2700000" algn="tl">
                    <a:srgbClr val="000000">
                      <a:alpha val="43137"/>
                    </a:srgbClr>
                  </a:outerShdw>
                </a:effectLst>
              </a:rPr>
              <a:t>Transforming existing institutions </a:t>
            </a:r>
            <a:r>
              <a:rPr lang="en-US" sz="2800" i="1" dirty="0">
                <a:solidFill>
                  <a:prstClr val="white"/>
                </a:solidFill>
                <a:effectLst>
                  <a:outerShdw blurRad="38100" dist="38100" dir="2700000" algn="tl">
                    <a:srgbClr val="000000">
                      <a:alpha val="43137"/>
                    </a:srgbClr>
                  </a:outerShdw>
                </a:effectLst>
              </a:rPr>
              <a:t>and </a:t>
            </a:r>
            <a:r>
              <a:rPr lang="en-US" sz="2800" i="1" dirty="0" smtClean="0">
                <a:solidFill>
                  <a:prstClr val="white"/>
                </a:solidFill>
                <a:effectLst>
                  <a:outerShdw blurRad="38100" dist="38100" dir="2700000" algn="tl">
                    <a:srgbClr val="000000">
                      <a:alpha val="43137"/>
                    </a:srgbClr>
                  </a:outerShdw>
                </a:effectLst>
              </a:rPr>
              <a:t>social structures </a:t>
            </a:r>
            <a:r>
              <a:rPr lang="en-US" sz="2800" i="1" dirty="0">
                <a:solidFill>
                  <a:prstClr val="white"/>
                </a:solidFill>
                <a:effectLst>
                  <a:outerShdw blurRad="38100" dist="38100" dir="2700000" algn="tl">
                    <a:srgbClr val="000000">
                      <a:alpha val="43137"/>
                    </a:srgbClr>
                  </a:outerShdw>
                </a:effectLst>
              </a:rPr>
              <a:t>has the potential to substantially reduce human suffering and expand the possibilities for human </a:t>
            </a:r>
            <a:r>
              <a:rPr lang="en-US" sz="2800" i="1" dirty="0" smtClean="0">
                <a:solidFill>
                  <a:prstClr val="white"/>
                </a:solidFill>
                <a:effectLst>
                  <a:outerShdw blurRad="38100" dist="38100" dir="2700000" algn="tl">
                    <a:srgbClr val="000000">
                      <a:alpha val="43137"/>
                    </a:srgbClr>
                  </a:outerShdw>
                </a:effectLst>
              </a:rPr>
              <a:t>flourishing.</a:t>
            </a:r>
            <a:endParaRPr lang="en-US" sz="2800" dirty="0">
              <a:solidFill>
                <a:srgbClr val="4BACC6">
                  <a:lumMod val="50000"/>
                </a:srgbClr>
              </a:solidFill>
            </a:endParaRPr>
          </a:p>
        </p:txBody>
      </p:sp>
    </p:spTree>
    <p:extLst>
      <p:ext uri="{BB962C8B-B14F-4D97-AF65-F5344CB8AC3E}">
        <p14:creationId xmlns:p14="http://schemas.microsoft.com/office/powerpoint/2010/main" val="16617332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4" name="TextBox 3"/>
          <p:cNvSpPr txBox="1"/>
          <p:nvPr/>
        </p:nvSpPr>
        <p:spPr>
          <a:xfrm>
            <a:off x="533400" y="381000"/>
            <a:ext cx="8153400" cy="5616922"/>
          </a:xfrm>
          <a:prstGeom prst="rect">
            <a:avLst/>
          </a:prstGeom>
          <a:solidFill>
            <a:schemeClr val="accent5">
              <a:lumMod val="50000"/>
            </a:schemeClr>
          </a:solidFill>
          <a:ln w="38100">
            <a:solidFill>
              <a:schemeClr val="tx1"/>
            </a:solidFill>
          </a:ln>
        </p:spPr>
        <p:txBody>
          <a:bodyPr lIns="274320" tIns="365760" rIns="274320" bIns="548640">
            <a:spAutoFit/>
          </a:bodyPr>
          <a:lstStyle/>
          <a:p>
            <a:pPr algn="ctr">
              <a:spcAft>
                <a:spcPts val="1800"/>
              </a:spcAft>
              <a:defRPr/>
            </a:pPr>
            <a:r>
              <a:rPr lang="en-US" sz="4000" b="1" dirty="0" smtClean="0">
                <a:solidFill>
                  <a:schemeClr val="bg1"/>
                </a:solidFill>
                <a:effectLst>
                  <a:outerShdw blurRad="38100" dist="38100" dir="2700000" algn="tl">
                    <a:srgbClr val="000000">
                      <a:alpha val="43137"/>
                    </a:srgbClr>
                  </a:outerShdw>
                </a:effectLst>
              </a:rPr>
              <a:t>Alternatives as “</a:t>
            </a:r>
            <a:r>
              <a:rPr lang="en-US" sz="4000" b="1" i="1" dirty="0" smtClean="0">
                <a:solidFill>
                  <a:schemeClr val="bg1"/>
                </a:solidFill>
                <a:effectLst>
                  <a:outerShdw blurRad="38100" dist="38100" dir="2700000" algn="tl">
                    <a:srgbClr val="000000">
                      <a:alpha val="43137"/>
                    </a:srgbClr>
                  </a:outerShdw>
                </a:effectLst>
              </a:rPr>
              <a:t>Real</a:t>
            </a:r>
            <a:r>
              <a:rPr lang="en-US" sz="4000" b="1" dirty="0" smtClean="0">
                <a:solidFill>
                  <a:schemeClr val="bg1"/>
                </a:solidFill>
                <a:effectLst>
                  <a:outerShdw blurRad="38100" dist="38100" dir="2700000" algn="tl">
                    <a:srgbClr val="000000">
                      <a:alpha val="43137"/>
                    </a:srgbClr>
                  </a:outerShdw>
                </a:effectLst>
              </a:rPr>
              <a:t> Utopias”</a:t>
            </a:r>
          </a:p>
          <a:p>
            <a:pPr marL="1601788" indent="-1601788">
              <a:spcAft>
                <a:spcPts val="1200"/>
              </a:spcAft>
              <a:defRPr/>
            </a:pPr>
            <a:r>
              <a:rPr lang="en-US" sz="3600" dirty="0" smtClean="0">
                <a:solidFill>
                  <a:schemeClr val="bg1"/>
                </a:solidFill>
                <a:effectLst>
                  <a:outerShdw blurRad="38100" dist="38100" dir="2700000" algn="tl">
                    <a:srgbClr val="000000">
                      <a:alpha val="43137"/>
                    </a:srgbClr>
                  </a:outerShdw>
                </a:effectLst>
              </a:rPr>
              <a:t>Utopia</a:t>
            </a:r>
            <a:r>
              <a:rPr lang="en-US" sz="2800" dirty="0" smtClean="0">
                <a:solidFill>
                  <a:schemeClr val="bg1"/>
                </a:solidFill>
                <a:effectLst>
                  <a:outerShdw blurRad="38100" dist="38100" dir="2700000" algn="tl">
                    <a:srgbClr val="000000">
                      <a:alpha val="43137"/>
                    </a:srgbClr>
                  </a:outerShdw>
                </a:effectLst>
              </a:rPr>
              <a:t>:  Alternatives to dominant institutions that embody our deepest aspirations for a just and humane world.</a:t>
            </a:r>
          </a:p>
          <a:p>
            <a:pPr marL="1543050" indent="-1543050">
              <a:defRPr/>
            </a:pPr>
            <a:r>
              <a:rPr lang="en-US" sz="3600" dirty="0" smtClean="0">
                <a:solidFill>
                  <a:schemeClr val="bg1"/>
                </a:solidFill>
                <a:effectLst>
                  <a:outerShdw blurRad="38100" dist="38100" dir="2700000" algn="tl">
                    <a:srgbClr val="000000">
                      <a:alpha val="43137"/>
                    </a:srgbClr>
                  </a:outerShdw>
                </a:effectLst>
              </a:rPr>
              <a:t>Real</a:t>
            </a:r>
            <a:r>
              <a:rPr lang="en-US" sz="2800" dirty="0">
                <a:solidFill>
                  <a:schemeClr val="bg1"/>
                </a:solidFill>
                <a:effectLst>
                  <a:outerShdw blurRad="38100" dist="38100" dir="2700000" algn="tl">
                    <a:srgbClr val="000000">
                      <a:alpha val="43137"/>
                    </a:srgbClr>
                  </a:outerShdw>
                </a:effectLst>
              </a:rPr>
              <a:t>:     Alternatives to dominant institutions that are attentive to problems of unintended consequences, self-destructive dynamics, and difficult dilemmas of normative trade-offs.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4"/>
          <p:cNvSpPr>
            <a:spLocks noChangeArrowheads="1"/>
          </p:cNvSpPr>
          <p:nvPr/>
        </p:nvSpPr>
        <p:spPr bwMode="auto">
          <a:xfrm>
            <a:off x="1295400" y="990600"/>
            <a:ext cx="6553200" cy="4339650"/>
          </a:xfrm>
          <a:prstGeom prst="rect">
            <a:avLst/>
          </a:prstGeom>
          <a:solidFill>
            <a:schemeClr val="accent5">
              <a:lumMod val="50000"/>
            </a:schemeClr>
          </a:solidFill>
          <a:ln w="38100" algn="ctr">
            <a:solidFill>
              <a:schemeClr val="tx1"/>
            </a:solidFill>
            <a:miter lim="800000"/>
            <a:headEnd/>
            <a:tailEnd/>
          </a:ln>
          <a:effectLst/>
        </p:spPr>
        <p:txBody>
          <a:bodyPr wrap="square" tIns="274320" bIns="274320">
            <a:spAutoFit/>
          </a:bodyPr>
          <a:lstStyle/>
          <a:p>
            <a:pPr marL="457200" indent="-457200" algn="ctr">
              <a:tabLst>
                <a:tab pos="685800" algn="l"/>
              </a:tabLst>
            </a:pPr>
            <a:r>
              <a:rPr lang="en-US" sz="3600" b="1" u="none" dirty="0" smtClean="0">
                <a:solidFill>
                  <a:schemeClr val="bg1"/>
                </a:solidFill>
                <a:effectLst>
                  <a:outerShdw blurRad="38100" dist="38100" dir="2700000" algn="tl">
                    <a:srgbClr val="000000">
                      <a:alpha val="43137"/>
                    </a:srgbClr>
                  </a:outerShdw>
                </a:effectLst>
              </a:rPr>
              <a:t>Four tasks </a:t>
            </a:r>
            <a:r>
              <a:rPr lang="en-US" sz="3600" b="1" u="none" dirty="0">
                <a:solidFill>
                  <a:schemeClr val="bg1"/>
                </a:solidFill>
                <a:effectLst>
                  <a:outerShdw blurRad="38100" dist="38100" dir="2700000" algn="tl">
                    <a:srgbClr val="000000">
                      <a:alpha val="43137"/>
                    </a:srgbClr>
                  </a:outerShdw>
                </a:effectLst>
              </a:rPr>
              <a:t>of </a:t>
            </a:r>
            <a:r>
              <a:rPr lang="en-US" sz="3600" b="1" u="none" dirty="0" smtClean="0">
                <a:solidFill>
                  <a:schemeClr val="bg1"/>
                </a:solidFill>
                <a:effectLst>
                  <a:outerShdw blurRad="38100" dist="38100" dir="2700000" algn="tl">
                    <a:srgbClr val="000000">
                      <a:alpha val="43137"/>
                    </a:srgbClr>
                  </a:outerShdw>
                </a:effectLst>
              </a:rPr>
              <a:t>an</a:t>
            </a:r>
            <a:endParaRPr lang="en-US" sz="3600" b="1" u="none" dirty="0">
              <a:solidFill>
                <a:schemeClr val="bg1"/>
              </a:solidFill>
              <a:effectLst>
                <a:outerShdw blurRad="38100" dist="38100" dir="2700000" algn="tl">
                  <a:srgbClr val="000000">
                    <a:alpha val="43137"/>
                  </a:srgbClr>
                </a:outerShdw>
              </a:effectLst>
            </a:endParaRPr>
          </a:p>
          <a:p>
            <a:pPr marL="457200" indent="-457200" algn="ctr">
              <a:spcAft>
                <a:spcPts val="1800"/>
              </a:spcAft>
              <a:tabLst>
                <a:tab pos="685800" algn="l"/>
              </a:tabLst>
            </a:pPr>
            <a:r>
              <a:rPr lang="en-US" sz="3600" b="1" u="none" dirty="0" smtClean="0">
                <a:solidFill>
                  <a:schemeClr val="bg1"/>
                </a:solidFill>
                <a:effectLst>
                  <a:outerShdw blurRad="38100" dist="38100" dir="2700000" algn="tl">
                    <a:srgbClr val="000000">
                      <a:alpha val="43137"/>
                    </a:srgbClr>
                  </a:outerShdw>
                </a:effectLst>
              </a:rPr>
              <a:t>emancipatory social </a:t>
            </a:r>
            <a:r>
              <a:rPr lang="en-US" sz="3600" b="1" dirty="0">
                <a:solidFill>
                  <a:schemeClr val="bg1"/>
                </a:solidFill>
                <a:effectLst>
                  <a:outerShdw blurRad="38100" dist="38100" dir="2700000" algn="tl">
                    <a:srgbClr val="000000">
                      <a:alpha val="43137"/>
                    </a:srgbClr>
                  </a:outerShdw>
                </a:effectLst>
              </a:rPr>
              <a:t>s</a:t>
            </a:r>
            <a:r>
              <a:rPr lang="en-US" sz="3600" b="1" u="none" dirty="0" smtClean="0">
                <a:solidFill>
                  <a:schemeClr val="bg1"/>
                </a:solidFill>
                <a:effectLst>
                  <a:outerShdw blurRad="38100" dist="38100" dir="2700000" algn="tl">
                    <a:srgbClr val="000000">
                      <a:alpha val="43137"/>
                    </a:srgbClr>
                  </a:outerShdw>
                </a:effectLst>
              </a:rPr>
              <a:t>cience</a:t>
            </a:r>
            <a:endParaRPr lang="en-US" sz="3600" b="1" u="none" dirty="0">
              <a:solidFill>
                <a:schemeClr val="bg1"/>
              </a:solidFill>
              <a:effectLst>
                <a:outerShdw blurRad="38100" dist="38100" dir="2700000" algn="tl">
                  <a:srgbClr val="000000">
                    <a:alpha val="43137"/>
                  </a:srgbClr>
                </a:outerShdw>
              </a:effectLst>
            </a:endParaRPr>
          </a:p>
          <a:p>
            <a:pPr marL="1485900" lvl="2" indent="-571500">
              <a:spcAft>
                <a:spcPts val="600"/>
              </a:spcAft>
              <a:buAutoNum type="arabicPeriod"/>
              <a:tabLst>
                <a:tab pos="685800" algn="l"/>
              </a:tabLst>
            </a:pPr>
            <a:r>
              <a:rPr lang="en-US" sz="3600" i="1" u="none" dirty="0" smtClean="0">
                <a:solidFill>
                  <a:schemeClr val="bg1"/>
                </a:solidFill>
                <a:effectLst>
                  <a:outerShdw blurRad="38100" dist="38100" dir="2700000" algn="tl">
                    <a:srgbClr val="000000">
                      <a:alpha val="43137"/>
                    </a:srgbClr>
                  </a:outerShdw>
                </a:effectLst>
              </a:rPr>
              <a:t>Moral Foundations</a:t>
            </a:r>
          </a:p>
          <a:p>
            <a:pPr marL="1549400" lvl="2" indent="-635000">
              <a:spcAft>
                <a:spcPts val="600"/>
              </a:spcAft>
              <a:buAutoNum type="arabicPeriod"/>
              <a:tabLst>
                <a:tab pos="685800" algn="l"/>
              </a:tabLst>
            </a:pPr>
            <a:r>
              <a:rPr lang="en-US" sz="3600" i="1" u="none" dirty="0" smtClean="0">
                <a:solidFill>
                  <a:schemeClr val="bg1"/>
                </a:solidFill>
                <a:effectLst>
                  <a:outerShdw blurRad="38100" dist="38100" dir="2700000" algn="tl">
                    <a:srgbClr val="000000">
                      <a:alpha val="43137"/>
                    </a:srgbClr>
                  </a:outerShdw>
                </a:effectLst>
              </a:rPr>
              <a:t>Diagnosis </a:t>
            </a:r>
            <a:r>
              <a:rPr lang="en-US" sz="3600" i="1" u="none" dirty="0">
                <a:solidFill>
                  <a:schemeClr val="bg1"/>
                </a:solidFill>
                <a:effectLst>
                  <a:outerShdw blurRad="38100" dist="38100" dir="2700000" algn="tl">
                    <a:srgbClr val="000000">
                      <a:alpha val="43137"/>
                    </a:srgbClr>
                  </a:outerShdw>
                </a:effectLst>
              </a:rPr>
              <a:t>&amp; Critique</a:t>
            </a:r>
          </a:p>
          <a:p>
            <a:pPr lvl="2">
              <a:spcAft>
                <a:spcPts val="600"/>
              </a:spcAft>
              <a:tabLst>
                <a:tab pos="685800" algn="l"/>
              </a:tabLst>
            </a:pPr>
            <a:r>
              <a:rPr lang="en-US" sz="3600" i="1" dirty="0">
                <a:solidFill>
                  <a:schemeClr val="bg1"/>
                </a:solidFill>
                <a:effectLst>
                  <a:outerShdw blurRad="38100" dist="38100" dir="2700000" algn="tl">
                    <a:srgbClr val="000000">
                      <a:alpha val="43137"/>
                    </a:srgbClr>
                  </a:outerShdw>
                </a:effectLst>
              </a:rPr>
              <a:t>3</a:t>
            </a:r>
            <a:r>
              <a:rPr lang="en-US" sz="3600" i="1" u="none" dirty="0" smtClean="0">
                <a:solidFill>
                  <a:schemeClr val="bg1"/>
                </a:solidFill>
                <a:effectLst>
                  <a:outerShdw blurRad="38100" dist="38100" dir="2700000" algn="tl">
                    <a:srgbClr val="000000">
                      <a:alpha val="43137"/>
                    </a:srgbClr>
                  </a:outerShdw>
                </a:effectLst>
              </a:rPr>
              <a:t>.  Alternatives</a:t>
            </a:r>
            <a:r>
              <a:rPr lang="en-US" sz="3600" i="1" u="none" dirty="0">
                <a:solidFill>
                  <a:schemeClr val="bg1"/>
                </a:solidFill>
                <a:effectLst>
                  <a:outerShdw blurRad="38100" dist="38100" dir="2700000" algn="tl">
                    <a:srgbClr val="000000">
                      <a:alpha val="43137"/>
                    </a:srgbClr>
                  </a:outerShdw>
                </a:effectLst>
              </a:rPr>
              <a:t>	</a:t>
            </a:r>
          </a:p>
          <a:p>
            <a:pPr lvl="2">
              <a:tabLst>
                <a:tab pos="685800" algn="l"/>
              </a:tabLst>
            </a:pPr>
            <a:r>
              <a:rPr lang="en-US" sz="3600" i="1" dirty="0">
                <a:solidFill>
                  <a:schemeClr val="bg1"/>
                </a:solidFill>
                <a:effectLst>
                  <a:outerShdw blurRad="38100" dist="38100" dir="2700000" algn="tl">
                    <a:srgbClr val="000000">
                      <a:alpha val="43137"/>
                    </a:srgbClr>
                  </a:outerShdw>
                </a:effectLst>
              </a:rPr>
              <a:t>4</a:t>
            </a:r>
            <a:r>
              <a:rPr lang="en-US" sz="3600" i="1" u="none" dirty="0" smtClean="0">
                <a:solidFill>
                  <a:schemeClr val="bg1"/>
                </a:solidFill>
                <a:effectLst>
                  <a:outerShdw blurRad="38100" dist="38100" dir="2700000" algn="tl">
                    <a:srgbClr val="000000">
                      <a:alpha val="43137"/>
                    </a:srgbClr>
                  </a:outerShdw>
                </a:effectLst>
              </a:rPr>
              <a:t>. </a:t>
            </a:r>
            <a:r>
              <a:rPr lang="en-US" sz="3600" i="1" u="none" dirty="0">
                <a:solidFill>
                  <a:schemeClr val="bg1"/>
                </a:solidFill>
                <a:effectLst>
                  <a:outerShdw blurRad="38100" dist="38100" dir="2700000" algn="tl">
                    <a:srgbClr val="000000">
                      <a:alpha val="43137"/>
                    </a:srgbClr>
                  </a:outerShdw>
                </a:effectLst>
              </a:rPr>
              <a:t>Transformation</a:t>
            </a:r>
            <a:r>
              <a:rPr lang="en-US" sz="3600" u="none" dirty="0">
                <a:solidFill>
                  <a:schemeClr val="bg1"/>
                </a:solidFill>
                <a:effectLst>
                  <a:outerShdw blurRad="38100" dist="38100" dir="2700000" algn="tl">
                    <a:srgbClr val="000000">
                      <a:alpha val="43137"/>
                    </a:srgbClr>
                  </a:outerShdw>
                </a:effectLst>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4"/>
          <p:cNvSpPr>
            <a:spLocks noChangeArrowheads="1"/>
          </p:cNvSpPr>
          <p:nvPr/>
        </p:nvSpPr>
        <p:spPr bwMode="auto">
          <a:xfrm>
            <a:off x="304800" y="372687"/>
            <a:ext cx="8610600" cy="5816977"/>
          </a:xfrm>
          <a:prstGeom prst="rect">
            <a:avLst/>
          </a:prstGeom>
          <a:solidFill>
            <a:schemeClr val="accent5">
              <a:lumMod val="50000"/>
            </a:schemeClr>
          </a:solidFill>
          <a:ln w="50800" algn="ctr">
            <a:solidFill>
              <a:schemeClr val="tx1"/>
            </a:solidFill>
            <a:miter lim="800000"/>
            <a:headEnd/>
            <a:tailEnd/>
          </a:ln>
          <a:effectLst/>
        </p:spPr>
        <p:txBody>
          <a:bodyPr wrap="square" lIns="274320" tIns="274320" rIns="274320" bIns="457200">
            <a:spAutoFit/>
          </a:bodyPr>
          <a:lstStyle/>
          <a:p>
            <a:pPr marL="457200" indent="-457200" algn="ctr">
              <a:spcAft>
                <a:spcPts val="1200"/>
              </a:spcAft>
              <a:tabLst>
                <a:tab pos="685800" algn="l"/>
              </a:tabLst>
            </a:pPr>
            <a:r>
              <a:rPr lang="en-US" sz="3600" b="1" dirty="0" smtClean="0">
                <a:solidFill>
                  <a:prstClr val="white"/>
                </a:solidFill>
                <a:effectLst>
                  <a:outerShdw blurRad="38100" dist="38100" dir="2700000" algn="tl">
                    <a:srgbClr val="000000">
                      <a:alpha val="43137"/>
                    </a:srgbClr>
                  </a:outerShdw>
                </a:effectLst>
              </a:rPr>
              <a:t>Moral Foundations: three principles </a:t>
            </a:r>
          </a:p>
          <a:p>
            <a:pPr marL="457200" indent="-457200">
              <a:spcAft>
                <a:spcPts val="1200"/>
              </a:spcAft>
              <a:tabLst>
                <a:tab pos="685800" algn="l"/>
              </a:tabLst>
            </a:pPr>
            <a:r>
              <a:rPr lang="en-US" sz="3200" dirty="0" smtClean="0">
                <a:solidFill>
                  <a:schemeClr val="accent5">
                    <a:lumMod val="50000"/>
                  </a:schemeClr>
                </a:solidFill>
              </a:rPr>
              <a:t>Equality: </a:t>
            </a:r>
            <a:r>
              <a:rPr lang="en-US" sz="2400" i="1" dirty="0" smtClean="0">
                <a:solidFill>
                  <a:schemeClr val="accent5">
                    <a:lumMod val="50000"/>
                  </a:schemeClr>
                </a:solidFill>
                <a:latin typeface="Calibri"/>
              </a:rPr>
              <a:t>In a socially just society all persons would have broadly equal access to the material and social means necessary to live a flourishing life</a:t>
            </a:r>
            <a:r>
              <a:rPr lang="en-US" sz="2400" dirty="0" smtClean="0">
                <a:solidFill>
                  <a:schemeClr val="accent5">
                    <a:lumMod val="50000"/>
                  </a:schemeClr>
                </a:solidFill>
              </a:rPr>
              <a:t>.</a:t>
            </a:r>
          </a:p>
          <a:p>
            <a:pPr marL="457200" indent="-457200">
              <a:spcAft>
                <a:spcPts val="1200"/>
              </a:spcAft>
              <a:tabLst>
                <a:tab pos="685800" algn="l"/>
              </a:tabLst>
            </a:pPr>
            <a:r>
              <a:rPr lang="en-US" sz="3200" dirty="0" smtClean="0">
                <a:solidFill>
                  <a:schemeClr val="accent5">
                    <a:lumMod val="50000"/>
                  </a:schemeClr>
                </a:solidFill>
              </a:rPr>
              <a:t>Democracy: </a:t>
            </a:r>
            <a:r>
              <a:rPr lang="en-US" sz="2400" i="1" dirty="0" smtClean="0">
                <a:solidFill>
                  <a:schemeClr val="accent5">
                    <a:lumMod val="50000"/>
                  </a:schemeClr>
                </a:solidFill>
                <a:latin typeface="Calibri"/>
              </a:rPr>
              <a:t>In </a:t>
            </a:r>
            <a:r>
              <a:rPr lang="en-US" sz="2400" i="1" dirty="0">
                <a:solidFill>
                  <a:schemeClr val="accent5">
                    <a:lumMod val="50000"/>
                  </a:schemeClr>
                </a:solidFill>
                <a:latin typeface="Calibri"/>
              </a:rPr>
              <a:t>a fully democratic society, all people would have broadly equal access to the necessary means to participate meaningfully in decisions about things which affect their lives. </a:t>
            </a:r>
          </a:p>
          <a:p>
            <a:pPr marL="457200" indent="-457200">
              <a:tabLst>
                <a:tab pos="685800" algn="l"/>
              </a:tabLst>
            </a:pPr>
            <a:r>
              <a:rPr lang="en-US" sz="3200" dirty="0" smtClean="0">
                <a:solidFill>
                  <a:schemeClr val="accent5">
                    <a:lumMod val="50000"/>
                  </a:schemeClr>
                </a:solidFill>
                <a:latin typeface="Arial" pitchFamily="34" charset="0"/>
                <a:cs typeface="Arial" pitchFamily="34" charset="0"/>
              </a:rPr>
              <a:t>Sustainability: </a:t>
            </a:r>
            <a:r>
              <a:rPr lang="en-US" sz="2400" i="1" dirty="0">
                <a:solidFill>
                  <a:schemeClr val="accent5">
                    <a:lumMod val="50000"/>
                  </a:schemeClr>
                </a:solidFill>
                <a:latin typeface="Calibri"/>
              </a:rPr>
              <a:t>Future generations should have access to the social and material means to live flourishing lives at least at the same level as the present generation. </a:t>
            </a:r>
          </a:p>
        </p:txBody>
      </p:sp>
    </p:spTree>
    <p:extLst>
      <p:ext uri="{BB962C8B-B14F-4D97-AF65-F5344CB8AC3E}">
        <p14:creationId xmlns:p14="http://schemas.microsoft.com/office/powerpoint/2010/main" val="13647335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4"/>
          <p:cNvSpPr>
            <a:spLocks noChangeArrowheads="1"/>
          </p:cNvSpPr>
          <p:nvPr/>
        </p:nvSpPr>
        <p:spPr bwMode="auto">
          <a:xfrm>
            <a:off x="304800" y="372687"/>
            <a:ext cx="8610600" cy="5816977"/>
          </a:xfrm>
          <a:prstGeom prst="rect">
            <a:avLst/>
          </a:prstGeom>
          <a:solidFill>
            <a:schemeClr val="accent5">
              <a:lumMod val="50000"/>
            </a:schemeClr>
          </a:solidFill>
          <a:ln w="50800" algn="ctr">
            <a:solidFill>
              <a:schemeClr val="tx1"/>
            </a:solidFill>
            <a:miter lim="800000"/>
            <a:headEnd/>
            <a:tailEnd/>
          </a:ln>
          <a:effectLst/>
        </p:spPr>
        <p:txBody>
          <a:bodyPr wrap="square" lIns="274320" tIns="274320" rIns="274320" bIns="457200">
            <a:spAutoFit/>
          </a:bodyPr>
          <a:lstStyle/>
          <a:p>
            <a:pPr marL="457200" indent="-457200" algn="ctr">
              <a:spcAft>
                <a:spcPts val="1200"/>
              </a:spcAft>
              <a:tabLst>
                <a:tab pos="685800" algn="l"/>
              </a:tabLst>
            </a:pPr>
            <a:r>
              <a:rPr lang="en-US" sz="3600" b="1" dirty="0" smtClean="0">
                <a:solidFill>
                  <a:prstClr val="white"/>
                </a:solidFill>
                <a:effectLst>
                  <a:outerShdw blurRad="38100" dist="38100" dir="2700000" algn="tl">
                    <a:srgbClr val="000000">
                      <a:alpha val="43137"/>
                    </a:srgbClr>
                  </a:outerShdw>
                </a:effectLst>
              </a:rPr>
              <a:t>Moral Foundations: three principles </a:t>
            </a:r>
          </a:p>
          <a:p>
            <a:pPr marL="457200" indent="-457200">
              <a:spcAft>
                <a:spcPts val="1200"/>
              </a:spcAft>
              <a:tabLst>
                <a:tab pos="685800" algn="l"/>
              </a:tabLst>
            </a:pPr>
            <a:r>
              <a:rPr lang="en-US" sz="3200" dirty="0" smtClean="0">
                <a:solidFill>
                  <a:prstClr val="white"/>
                </a:solidFill>
                <a:effectLst>
                  <a:outerShdw blurRad="38100" dist="38100" dir="2700000" algn="tl">
                    <a:srgbClr val="000000">
                      <a:alpha val="43137"/>
                    </a:srgbClr>
                  </a:outerShdw>
                </a:effectLst>
              </a:rPr>
              <a:t>Equality: </a:t>
            </a:r>
            <a:r>
              <a:rPr lang="en-US" sz="2400" i="1" dirty="0" smtClean="0">
                <a:solidFill>
                  <a:prstClr val="white"/>
                </a:solidFill>
                <a:effectLst>
                  <a:outerShdw blurRad="38100" dist="38100" dir="2700000" algn="tl">
                    <a:srgbClr val="000000">
                      <a:alpha val="43137"/>
                    </a:srgbClr>
                  </a:outerShdw>
                </a:effectLst>
                <a:latin typeface="Calibri"/>
              </a:rPr>
              <a:t>In a socially just society all persons would have broadly equal access to the material and social means necessary to live a flourishing life</a:t>
            </a:r>
            <a:r>
              <a:rPr lang="en-US" sz="2400" dirty="0" smtClean="0">
                <a:solidFill>
                  <a:prstClr val="white"/>
                </a:solidFill>
                <a:effectLst>
                  <a:outerShdw blurRad="38100" dist="38100" dir="2700000" algn="tl">
                    <a:srgbClr val="000000">
                      <a:alpha val="43137"/>
                    </a:srgbClr>
                  </a:outerShdw>
                </a:effectLst>
              </a:rPr>
              <a:t>.</a:t>
            </a:r>
          </a:p>
          <a:p>
            <a:pPr marL="457200" indent="-457200">
              <a:spcAft>
                <a:spcPts val="1200"/>
              </a:spcAft>
              <a:tabLst>
                <a:tab pos="685800" algn="l"/>
              </a:tabLst>
            </a:pPr>
            <a:r>
              <a:rPr lang="en-US" sz="3200" dirty="0" smtClean="0">
                <a:solidFill>
                  <a:schemeClr val="accent5">
                    <a:lumMod val="50000"/>
                  </a:schemeClr>
                </a:solidFill>
              </a:rPr>
              <a:t>Democracy: </a:t>
            </a:r>
            <a:r>
              <a:rPr lang="en-US" sz="2400" i="1" dirty="0" smtClean="0">
                <a:solidFill>
                  <a:schemeClr val="accent5">
                    <a:lumMod val="50000"/>
                  </a:schemeClr>
                </a:solidFill>
                <a:latin typeface="Calibri"/>
              </a:rPr>
              <a:t>In </a:t>
            </a:r>
            <a:r>
              <a:rPr lang="en-US" sz="2400" i="1" dirty="0">
                <a:solidFill>
                  <a:schemeClr val="accent5">
                    <a:lumMod val="50000"/>
                  </a:schemeClr>
                </a:solidFill>
                <a:latin typeface="Calibri"/>
              </a:rPr>
              <a:t>a fully democratic society, all people would have broadly equal access to the necessary means to participate meaningfully in decisions about things which affect their lives. </a:t>
            </a:r>
          </a:p>
          <a:p>
            <a:pPr marL="457200" indent="-457200">
              <a:tabLst>
                <a:tab pos="685800" algn="l"/>
              </a:tabLst>
            </a:pPr>
            <a:r>
              <a:rPr lang="en-US" sz="3200" dirty="0" smtClean="0">
                <a:solidFill>
                  <a:schemeClr val="accent5">
                    <a:lumMod val="50000"/>
                  </a:schemeClr>
                </a:solidFill>
                <a:latin typeface="Arial" pitchFamily="34" charset="0"/>
                <a:cs typeface="Arial" pitchFamily="34" charset="0"/>
              </a:rPr>
              <a:t>Sustainability: </a:t>
            </a:r>
            <a:r>
              <a:rPr lang="en-US" sz="2400" i="1" dirty="0">
                <a:solidFill>
                  <a:schemeClr val="accent5">
                    <a:lumMod val="50000"/>
                  </a:schemeClr>
                </a:solidFill>
                <a:latin typeface="Calibri"/>
              </a:rPr>
              <a:t>Future generations should have access to the social and material means to live flourishing lives at least at the same level as the present generation. </a:t>
            </a:r>
          </a:p>
        </p:txBody>
      </p:sp>
    </p:spTree>
    <p:extLst>
      <p:ext uri="{BB962C8B-B14F-4D97-AF65-F5344CB8AC3E}">
        <p14:creationId xmlns:p14="http://schemas.microsoft.com/office/powerpoint/2010/main" val="13647335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Rectangle 4"/>
          <p:cNvSpPr>
            <a:spLocks noChangeArrowheads="1"/>
          </p:cNvSpPr>
          <p:nvPr/>
        </p:nvSpPr>
        <p:spPr bwMode="auto">
          <a:xfrm>
            <a:off x="304800" y="372687"/>
            <a:ext cx="8610600" cy="5816977"/>
          </a:xfrm>
          <a:prstGeom prst="rect">
            <a:avLst/>
          </a:prstGeom>
          <a:solidFill>
            <a:schemeClr val="accent5">
              <a:lumMod val="50000"/>
            </a:schemeClr>
          </a:solidFill>
          <a:ln w="50800" algn="ctr">
            <a:solidFill>
              <a:schemeClr val="tx1"/>
            </a:solidFill>
            <a:miter lim="800000"/>
            <a:headEnd/>
            <a:tailEnd/>
          </a:ln>
          <a:effectLst/>
        </p:spPr>
        <p:txBody>
          <a:bodyPr wrap="square" lIns="274320" tIns="274320" rIns="274320" bIns="457200">
            <a:spAutoFit/>
          </a:bodyPr>
          <a:lstStyle/>
          <a:p>
            <a:pPr marL="457200" indent="-457200" algn="ctr">
              <a:spcAft>
                <a:spcPts val="1200"/>
              </a:spcAft>
              <a:tabLst>
                <a:tab pos="685800" algn="l"/>
              </a:tabLst>
            </a:pPr>
            <a:r>
              <a:rPr lang="en-US" sz="3600" b="1" u="none" dirty="0" smtClean="0">
                <a:solidFill>
                  <a:schemeClr val="bg1"/>
                </a:solidFill>
                <a:effectLst>
                  <a:outerShdw blurRad="38100" dist="38100" dir="2700000" algn="tl">
                    <a:srgbClr val="000000">
                      <a:alpha val="43137"/>
                    </a:srgbClr>
                  </a:outerShdw>
                </a:effectLst>
              </a:rPr>
              <a:t>Moral Foundations: three principles </a:t>
            </a:r>
          </a:p>
          <a:p>
            <a:pPr marL="457200" indent="-457200">
              <a:spcAft>
                <a:spcPts val="1200"/>
              </a:spcAft>
              <a:tabLst>
                <a:tab pos="685800" algn="l"/>
              </a:tabLst>
            </a:pPr>
            <a:r>
              <a:rPr lang="en-US" sz="3200" b="0" u="none" dirty="0" smtClean="0">
                <a:solidFill>
                  <a:schemeClr val="bg1"/>
                </a:solidFill>
                <a:effectLst>
                  <a:outerShdw blurRad="38100" dist="38100" dir="2700000" algn="tl">
                    <a:srgbClr val="000000">
                      <a:alpha val="43137"/>
                    </a:srgbClr>
                  </a:outerShdw>
                </a:effectLst>
              </a:rPr>
              <a:t>Equality: </a:t>
            </a:r>
            <a:r>
              <a:rPr lang="en-US" sz="2400" i="1" dirty="0" smtClean="0">
                <a:solidFill>
                  <a:schemeClr val="bg1"/>
                </a:solidFill>
                <a:effectLst>
                  <a:outerShdw blurRad="38100" dist="38100" dir="2700000" algn="tl">
                    <a:srgbClr val="000000">
                      <a:alpha val="43137"/>
                    </a:srgbClr>
                  </a:outerShdw>
                </a:effectLst>
                <a:latin typeface="+mj-lt"/>
              </a:rPr>
              <a:t>In a socially just society all persons would have broadly equal access to the material and social means necessary to live a flourishing life</a:t>
            </a:r>
            <a:r>
              <a:rPr lang="en-US" sz="2400" dirty="0" smtClean="0">
                <a:solidFill>
                  <a:schemeClr val="bg1"/>
                </a:solidFill>
                <a:effectLst>
                  <a:outerShdw blurRad="38100" dist="38100" dir="2700000" algn="tl">
                    <a:srgbClr val="000000">
                      <a:alpha val="43137"/>
                    </a:srgbClr>
                  </a:outerShdw>
                </a:effectLst>
              </a:rPr>
              <a:t>.</a:t>
            </a:r>
          </a:p>
          <a:p>
            <a:pPr marL="457200" indent="-457200">
              <a:spcAft>
                <a:spcPts val="1200"/>
              </a:spcAft>
              <a:tabLst>
                <a:tab pos="685800" algn="l"/>
              </a:tabLst>
            </a:pPr>
            <a:r>
              <a:rPr lang="en-US" sz="3200" b="0" u="none" dirty="0" smtClean="0">
                <a:solidFill>
                  <a:schemeClr val="bg1"/>
                </a:solidFill>
                <a:effectLst>
                  <a:outerShdw blurRad="38100" dist="38100" dir="2700000" algn="tl">
                    <a:srgbClr val="000000">
                      <a:alpha val="43137"/>
                    </a:srgbClr>
                  </a:outerShdw>
                </a:effectLst>
              </a:rPr>
              <a:t>Democracy: </a:t>
            </a:r>
            <a:r>
              <a:rPr lang="en-US" sz="2400" i="1" dirty="0" smtClean="0">
                <a:solidFill>
                  <a:schemeClr val="bg1"/>
                </a:solidFill>
                <a:effectLst>
                  <a:outerShdw blurRad="38100" dist="38100" dir="2700000" algn="tl">
                    <a:srgbClr val="000000">
                      <a:alpha val="43137"/>
                    </a:srgbClr>
                  </a:outerShdw>
                </a:effectLst>
                <a:latin typeface="+mj-lt"/>
              </a:rPr>
              <a:t>In </a:t>
            </a:r>
            <a:r>
              <a:rPr lang="en-US" sz="2400" i="1" dirty="0">
                <a:solidFill>
                  <a:schemeClr val="bg1"/>
                </a:solidFill>
                <a:effectLst>
                  <a:outerShdw blurRad="38100" dist="38100" dir="2700000" algn="tl">
                    <a:srgbClr val="000000">
                      <a:alpha val="43137"/>
                    </a:srgbClr>
                  </a:outerShdw>
                </a:effectLst>
                <a:latin typeface="+mj-lt"/>
              </a:rPr>
              <a:t>a fully democratic society, all people would have broadly equal access to the necessary means to participate meaningfully in decisions about things which affect their lives. </a:t>
            </a:r>
          </a:p>
          <a:p>
            <a:pPr marL="457200" indent="-457200">
              <a:tabLst>
                <a:tab pos="685800" algn="l"/>
              </a:tabLst>
            </a:pPr>
            <a:r>
              <a:rPr lang="en-US" sz="3200" dirty="0" smtClean="0">
                <a:solidFill>
                  <a:schemeClr val="accent5">
                    <a:lumMod val="50000"/>
                  </a:schemeClr>
                </a:solidFill>
                <a:latin typeface="Arial" pitchFamily="34" charset="0"/>
                <a:cs typeface="Arial" pitchFamily="34" charset="0"/>
              </a:rPr>
              <a:t>Sustainability: </a:t>
            </a:r>
            <a:r>
              <a:rPr lang="en-US" sz="2400" i="1" dirty="0">
                <a:solidFill>
                  <a:schemeClr val="accent5">
                    <a:lumMod val="50000"/>
                  </a:schemeClr>
                </a:solidFill>
                <a:latin typeface="+mn-lt"/>
              </a:rPr>
              <a:t>Future generations should have access to the social and material means to live flourishing lives at least at the same level as the present generation. </a:t>
            </a:r>
          </a:p>
        </p:txBody>
      </p:sp>
    </p:spTree>
    <p:extLst>
      <p:ext uri="{BB962C8B-B14F-4D97-AF65-F5344CB8AC3E}">
        <p14:creationId xmlns:p14="http://schemas.microsoft.com/office/powerpoint/2010/main" val="31737589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1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9828</TotalTime>
  <Words>1617</Words>
  <Application>Microsoft Office PowerPoint</Application>
  <PresentationFormat>On-screen Show (4:3)</PresentationFormat>
  <Paragraphs>143</Paragraphs>
  <Slides>30</Slides>
  <Notes>9</Notes>
  <HiddenSlides>0</HiddenSlides>
  <MMClips>0</MMClips>
  <ScaleCrop>false</ScaleCrop>
  <HeadingPairs>
    <vt:vector size="4" baseType="variant">
      <vt:variant>
        <vt:lpstr>Theme</vt:lpstr>
      </vt:variant>
      <vt:variant>
        <vt:i4>12</vt:i4>
      </vt:variant>
      <vt:variant>
        <vt:lpstr>Slide Titles</vt:lpstr>
      </vt:variant>
      <vt:variant>
        <vt:i4>30</vt:i4>
      </vt:variant>
    </vt:vector>
  </HeadingPairs>
  <TitlesOfParts>
    <vt:vector size="42" baseType="lpstr">
      <vt:lpstr>Office Theme</vt:lpstr>
      <vt:lpstr>2_Office Theme</vt:lpstr>
      <vt:lpstr>3_Office Theme</vt:lpstr>
      <vt:lpstr>4_Office Theme</vt:lpstr>
      <vt:lpstr>5_Office Theme</vt:lpstr>
      <vt:lpstr>6_Office Theme</vt:lpstr>
      <vt:lpstr>1_Office Theme</vt:lpstr>
      <vt:lpstr>7_Office Theme</vt:lpstr>
      <vt:lpstr>8_Office Theme</vt:lpstr>
      <vt:lpstr>9_Office Theme</vt:lpstr>
      <vt:lpstr>10_Office Theme</vt:lpstr>
      <vt:lpstr>11_Office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 of Wisc-Madison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Erik Olin Wright</dc:creator>
  <cp:lastModifiedBy>Erik Olin Wright</cp:lastModifiedBy>
  <cp:revision>296</cp:revision>
  <dcterms:created xsi:type="dcterms:W3CDTF">2010-04-18T15:17:40Z</dcterms:created>
  <dcterms:modified xsi:type="dcterms:W3CDTF">2012-11-29T21:45:24Z</dcterms:modified>
</cp:coreProperties>
</file>